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Masters/slideMaster6.xml" ContentType="application/vnd.openxmlformats-officedocument.presentationml.slideMaster+xml"/>
  <Override PartName="/ppt/slideLayouts/slideLayout8.xml" ContentType="application/vnd.openxmlformats-officedocument.presentationml.slideLayout+xml"/>
  <Override PartName="/ppt/theme/theme8.xml" ContentType="application/vnd.openxmlformats-officedocument.theme+xml"/>
  <Default Extension="bin" ContentType="application/vnd.openxmlformats-officedocument.presentationml.printerSettings"/>
  <Override PartName="/ppt/theme/theme1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55.xml" ContentType="application/vnd.openxmlformats-officedocument.presentationml.slideLayout+xml"/>
  <Default Extension="wmf" ContentType="image/x-wmf"/>
  <Override PartName="/ppt/slideLayouts/slideLayout60.xml" ContentType="application/vnd.openxmlformats-officedocument.presentationml.slideLayout+xml"/>
  <Override PartName="/ppt/drawings/drawing2.xml" ContentType="application/vnd.openxmlformats-officedocument.drawingml.chartshapes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1.xml" ContentType="application/vnd.openxmlformats-officedocument.presentationml.slide+xml"/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47.xml" ContentType="application/vnd.openxmlformats-officedocument.presentationml.slideLayout+xml"/>
  <Override PartName="/ppt/charts/chart4.xml" ContentType="application/vnd.openxmlformats-officedocument.drawingml.chart+xml"/>
  <Override PartName="/ppt/slideLayouts/slideLayout1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s/slide15.xml" ContentType="application/vnd.openxmlformats-officedocument.presentationml.slide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4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0.xml" ContentType="application/vnd.openxmlformats-officedocument.presentationml.slideMaster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4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slideLayouts/slideLayout30.xml" ContentType="application/vnd.openxmlformats-officedocument.presentationml.slideLayout+xml"/>
  <Override PartName="/docProps/core.xml" ContentType="application/vnd.openxmlformats-package.core-properties+xml"/>
  <Default Extension="jpeg" ContentType="image/jpe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Masters/slideMaster4.xml" ContentType="application/vnd.openxmlformats-officedocument.presentationml.slideMaster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10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Override PartName="/ppt/slideMasters/slideMaster8.xml" ContentType="application/vnd.openxmlformats-officedocument.presentationml.slideMaster+xml"/>
  <Override PartName="/ppt/slides/slide16.xml" ContentType="application/vnd.openxmlformats-officedocument.presentationml.slide+xml"/>
  <Override PartName="/ppt/slides/slide1.xml" ContentType="application/vnd.openxmlformats-officedocument.presentationml.slide+xml"/>
  <Default Extension="xlsx" ContentType="application/vnd.openxmlformats-officedocument.spreadsheetml.sheet"/>
  <Override PartName="/ppt/slideLayouts/slideLayout2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charts/chart2.xml" ContentType="application/vnd.openxmlformats-officedocument.drawingml.char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theme/theme7.xml" ContentType="application/vnd.openxmlformats-officedocument.theme+xml"/>
  <Override PartName="/ppt/slideMasters/slideMaster5.xml" ContentType="application/vnd.openxmlformats-officedocument.presentationml.slideMaster+xml"/>
  <Override PartName="/ppt/slideLayouts/slideLayout49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app.xml" ContentType="application/vnd.openxmlformats-officedocument.extended-properties+xml"/>
  <Override PartName="/ppt/viewProps.xml" ContentType="application/vnd.openxmlformats-officedocument.presentationml.viewProps+xml"/>
  <Override PartName="/ppt/theme/theme11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Masters/notesMaster1.xml" ContentType="application/vnd.openxmlformats-officedocument.presentationml.notesMaster+xml"/>
  <Override PartName="/ppt/drawings/drawing1.xml" ContentType="application/vnd.openxmlformats-officedocument.drawingml.chartshapes+xml"/>
  <Override PartName="/ppt/slides/slide17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9.xml" ContentType="application/vnd.openxmlformats-officedocument.presentationml.slideMaster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46.xml" ContentType="application/vnd.openxmlformats-officedocument.presentationml.slideLayout+xml"/>
  <Override PartName="/ppt/charts/chart3.xml" ContentType="application/vnd.openxmlformats-officedocument.drawingml.chart+xml"/>
  <Override PartName="/ppt/slideLayouts/slideLayout1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1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50" r:id="rId2"/>
    <p:sldMasterId id="2147483652" r:id="rId3"/>
    <p:sldMasterId id="2147483664" r:id="rId4"/>
    <p:sldMasterId id="2147483672" r:id="rId5"/>
    <p:sldMasterId id="2147483852" r:id="rId6"/>
    <p:sldMasterId id="2147483862" r:id="rId7"/>
    <p:sldMasterId id="2147483872" r:id="rId8"/>
    <p:sldMasterId id="2147483894" r:id="rId9"/>
    <p:sldMasterId id="2147483903" r:id="rId10"/>
  </p:sldMasterIdLst>
  <p:notesMasterIdLst>
    <p:notesMasterId r:id="rId30"/>
  </p:notesMasterIdLst>
  <p:handoutMasterIdLst>
    <p:handoutMasterId r:id="rId31"/>
  </p:handoutMasterIdLst>
  <p:sldIdLst>
    <p:sldId id="256" r:id="rId11"/>
    <p:sldId id="257" r:id="rId12"/>
    <p:sldId id="271" r:id="rId13"/>
    <p:sldId id="273" r:id="rId14"/>
    <p:sldId id="274" r:id="rId15"/>
    <p:sldId id="276" r:id="rId16"/>
    <p:sldId id="277" r:id="rId17"/>
    <p:sldId id="278" r:id="rId18"/>
    <p:sldId id="279" r:id="rId19"/>
    <p:sldId id="275" r:id="rId20"/>
    <p:sldId id="282" r:id="rId21"/>
    <p:sldId id="296" r:id="rId22"/>
    <p:sldId id="299" r:id="rId23"/>
    <p:sldId id="291" r:id="rId24"/>
    <p:sldId id="295" r:id="rId25"/>
    <p:sldId id="292" r:id="rId26"/>
    <p:sldId id="297" r:id="rId27"/>
    <p:sldId id="280" r:id="rId28"/>
    <p:sldId id="264" r:id="rId2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B223D"/>
    <a:srgbClr val="0D243F"/>
    <a:srgbClr val="0B1E34"/>
    <a:srgbClr val="0F2642"/>
    <a:srgbClr val="0B1B2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0.xml"/><Relationship Id="rId21" Type="http://schemas.openxmlformats.org/officeDocument/2006/relationships/slide" Target="slides/slide11.xml"/><Relationship Id="rId22" Type="http://schemas.openxmlformats.org/officeDocument/2006/relationships/slide" Target="slides/slide12.xml"/><Relationship Id="rId23" Type="http://schemas.openxmlformats.org/officeDocument/2006/relationships/slide" Target="slides/slide13.xml"/><Relationship Id="rId24" Type="http://schemas.openxmlformats.org/officeDocument/2006/relationships/slide" Target="slides/slide14.xml"/><Relationship Id="rId25" Type="http://schemas.openxmlformats.org/officeDocument/2006/relationships/slide" Target="slides/slide15.xml"/><Relationship Id="rId26" Type="http://schemas.openxmlformats.org/officeDocument/2006/relationships/slide" Target="slides/slide16.xml"/><Relationship Id="rId27" Type="http://schemas.openxmlformats.org/officeDocument/2006/relationships/slide" Target="slides/slide17.xml"/><Relationship Id="rId28" Type="http://schemas.openxmlformats.org/officeDocument/2006/relationships/slide" Target="slides/slide18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slide" Target="slides/slide8.xml"/><Relationship Id="rId19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InstaDMG:Users:maguyserad:Documents:Microsoft%20User%20Data:Saved%20Attachments:Slide13ComplianceNotices.xlsx" TargetMode="External"/><Relationship Id="rId2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HU-1832:Users:maggie:Documents:COMPLIANCE:2011:MONTHLYCOMPLIANCENOTICESAug-Dec10(8).xlsx" TargetMode="External"/><Relationship Id="rId2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Sheet1!$A$2:$A$5</c:f>
              <c:strCache>
                <c:ptCount val="4"/>
                <c:pt idx="0">
                  <c:v>Customer Service Issues</c:v>
                </c:pt>
                <c:pt idx="1">
                  <c:v>Transfer Problems</c:v>
                </c:pt>
                <c:pt idx="2">
                  <c:v>Whois</c:v>
                </c:pt>
                <c:pt idx="3">
                  <c:v>UDRP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2921.0</c:v>
                </c:pt>
                <c:pt idx="1">
                  <c:v>2433.0</c:v>
                </c:pt>
                <c:pt idx="2" formatCode="General">
                  <c:v>241.0</c:v>
                </c:pt>
                <c:pt idx="3" formatCode="General">
                  <c:v>80.0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0841535953380277"/>
          <c:y val="0.101079172658466"/>
          <c:w val="0.831692913385827"/>
          <c:h val="0.811324452750208"/>
        </c:manualLayout>
      </c:layout>
      <c:pie3DChart>
        <c:varyColors val="1"/>
        <c:ser>
          <c:idx val="0"/>
          <c:order val="0"/>
          <c:explosion val="10"/>
          <c:dLbls>
            <c:showVal val="1"/>
            <c:showLeaderLines val="1"/>
          </c:dLbls>
          <c:cat>
            <c:strRef>
              <c:f>Sheet1!$B$4:$J$4</c:f>
              <c:strCache>
                <c:ptCount val="9"/>
                <c:pt idx="0">
                  <c:v>Financial</c:v>
                </c:pt>
                <c:pt idx="1">
                  <c:v>Miscell</c:v>
                </c:pt>
                <c:pt idx="2">
                  <c:v>IRTP Audit</c:v>
                </c:pt>
                <c:pt idx="3">
                  <c:v>RDE</c:v>
                </c:pt>
                <c:pt idx="4">
                  <c:v>Transfer</c:v>
                </c:pt>
                <c:pt idx="5">
                  <c:v>UDRP</c:v>
                </c:pt>
                <c:pt idx="6">
                  <c:v>WDPRS - Inaccuracy Reports</c:v>
                </c:pt>
                <c:pt idx="7">
                  <c:v>WHOIS Server</c:v>
                </c:pt>
                <c:pt idx="8">
                  <c:v>WDRP</c:v>
                </c:pt>
              </c:strCache>
            </c:strRef>
          </c:cat>
          <c:val>
            <c:numRef>
              <c:f>Sheet1!$B$5:$J$5</c:f>
              <c:numCache>
                <c:formatCode>General</c:formatCode>
                <c:ptCount val="9"/>
                <c:pt idx="0">
                  <c:v>62.0</c:v>
                </c:pt>
                <c:pt idx="1">
                  <c:v>5.0</c:v>
                </c:pt>
                <c:pt idx="2">
                  <c:v>11.0</c:v>
                </c:pt>
                <c:pt idx="3">
                  <c:v>71.0</c:v>
                </c:pt>
                <c:pt idx="4">
                  <c:v>2270.0</c:v>
                </c:pt>
                <c:pt idx="5">
                  <c:v>19.0</c:v>
                </c:pt>
                <c:pt idx="6">
                  <c:v>162.0</c:v>
                </c:pt>
                <c:pt idx="7">
                  <c:v>20.0</c:v>
                </c:pt>
                <c:pt idx="8">
                  <c:v>494.0</c:v>
                </c:pt>
              </c:numCache>
            </c:numRef>
          </c:val>
        </c:ser>
        <c:ser>
          <c:idx val="1"/>
          <c:order val="1"/>
          <c:cat>
            <c:strRef>
              <c:f>Sheet1!$B$4:$J$4</c:f>
              <c:strCache>
                <c:ptCount val="9"/>
                <c:pt idx="0">
                  <c:v>Financial</c:v>
                </c:pt>
                <c:pt idx="1">
                  <c:v>Miscell</c:v>
                </c:pt>
                <c:pt idx="2">
                  <c:v>IRTP Audit</c:v>
                </c:pt>
                <c:pt idx="3">
                  <c:v>RDE</c:v>
                </c:pt>
                <c:pt idx="4">
                  <c:v>Transfer</c:v>
                </c:pt>
                <c:pt idx="5">
                  <c:v>UDRP</c:v>
                </c:pt>
                <c:pt idx="6">
                  <c:v>WDPRS - Inaccuracy Reports</c:v>
                </c:pt>
                <c:pt idx="7">
                  <c:v>WHOIS Server</c:v>
                </c:pt>
                <c:pt idx="8">
                  <c:v>WDRP</c:v>
                </c:pt>
              </c:strCache>
            </c:strRef>
          </c:cat>
          <c:val>
            <c:numRef>
              <c:f>Sheet1!$B$6:$J$6</c:f>
              <c:numCache>
                <c:formatCode>General</c:formatCode>
                <c:ptCount val="9"/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2000" b="1"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strRef>
              <c:f>Sheet1!$A$2:$A$10</c:f>
              <c:strCache>
                <c:ptCount val="9"/>
                <c:pt idx="0">
                  <c:v>Year 2003</c:v>
                </c:pt>
                <c:pt idx="1">
                  <c:v>Year 2004</c:v>
                </c:pt>
                <c:pt idx="2">
                  <c:v>Year 2005</c:v>
                </c:pt>
                <c:pt idx="3">
                  <c:v>Year 2006</c:v>
                </c:pt>
                <c:pt idx="4">
                  <c:v>Year 2007</c:v>
                </c:pt>
                <c:pt idx="5">
                  <c:v>Year 2008</c:v>
                </c:pt>
                <c:pt idx="6">
                  <c:v>Year 2009</c:v>
                </c:pt>
                <c:pt idx="7">
                  <c:v>Year 2010</c:v>
                </c:pt>
                <c:pt idx="8">
                  <c:v>Year 2011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10.0</c:v>
                </c:pt>
                <c:pt idx="1">
                  <c:v>1.0</c:v>
                </c:pt>
                <c:pt idx="2">
                  <c:v>2.0</c:v>
                </c:pt>
                <c:pt idx="3">
                  <c:v>2.0</c:v>
                </c:pt>
                <c:pt idx="4">
                  <c:v>2.0</c:v>
                </c:pt>
                <c:pt idx="5">
                  <c:v>7.0</c:v>
                </c:pt>
                <c:pt idx="6">
                  <c:v>20.0</c:v>
                </c:pt>
                <c:pt idx="7">
                  <c:v>13.0</c:v>
                </c:pt>
                <c:pt idx="8">
                  <c:v>4.0</c:v>
                </c:pt>
              </c:numCache>
            </c:numRef>
          </c:val>
        </c:ser>
        <c:dLbls/>
        <c:axId val="671890728"/>
        <c:axId val="671509448"/>
      </c:barChart>
      <c:catAx>
        <c:axId val="671890728"/>
        <c:scaling>
          <c:orientation val="minMax"/>
        </c:scaling>
        <c:axPos val="b"/>
        <c:tickLblPos val="nextTo"/>
        <c:crossAx val="671509448"/>
        <c:crosses val="autoZero"/>
        <c:auto val="1"/>
        <c:lblAlgn val="ctr"/>
        <c:lblOffset val="100"/>
      </c:catAx>
      <c:valAx>
        <c:axId val="671509448"/>
        <c:scaling>
          <c:orientation val="minMax"/>
        </c:scaling>
        <c:axPos val="l"/>
        <c:majorGridlines/>
        <c:numFmt formatCode="General" sourceLinked="1"/>
        <c:tickLblPos val="nextTo"/>
        <c:crossAx val="6718907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>
        <c:manualLayout>
          <c:layoutTarget val="inner"/>
          <c:xMode val="edge"/>
          <c:yMode val="edge"/>
          <c:x val="0.0823704931620389"/>
          <c:y val="0.0413533834586466"/>
          <c:w val="0.915281979555187"/>
          <c:h val="0.679000651234385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3">
                <a:lumMod val="50000"/>
              </a:schemeClr>
            </a:solidFill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cat>
            <c:strRef>
              <c:f>'RDENov-Feb'!$G$3:$L$3</c:f>
              <c:strCache>
                <c:ptCount val="6"/>
                <c:pt idx="0">
                  <c:v>Jan 2011_x000d_10 Registrars</c:v>
                </c:pt>
                <c:pt idx="1">
                  <c:v>Feb 2011_x000d_30 Registrars</c:v>
                </c:pt>
                <c:pt idx="2">
                  <c:v>Mar 2011_x000d_9 Registrars</c:v>
                </c:pt>
                <c:pt idx="3">
                  <c:v>Apr 2011_x000d_7 Registrars</c:v>
                </c:pt>
                <c:pt idx="4">
                  <c:v>May 2011 _x000d_10 Registrars</c:v>
                </c:pt>
                <c:pt idx="5">
                  <c:v>June 2011_x000d_7 Registrars</c:v>
                </c:pt>
              </c:strCache>
            </c:strRef>
          </c:cat>
          <c:val>
            <c:numRef>
              <c:f>'RDENov-Feb'!$G$4:$L$4</c:f>
              <c:numCache>
                <c:formatCode>0%</c:formatCode>
                <c:ptCount val="6"/>
                <c:pt idx="0">
                  <c:v>0.7</c:v>
                </c:pt>
                <c:pt idx="1">
                  <c:v>0.766666666666667</c:v>
                </c:pt>
                <c:pt idx="2">
                  <c:v>0.666666666666667</c:v>
                </c:pt>
                <c:pt idx="3">
                  <c:v>0.857142857142857</c:v>
                </c:pt>
                <c:pt idx="4">
                  <c:v>0.8</c:v>
                </c:pt>
                <c:pt idx="5">
                  <c:v>0.571428571428571</c:v>
                </c:pt>
              </c:numCache>
            </c:numRef>
          </c:val>
        </c:ser>
        <c:ser>
          <c:idx val="1"/>
          <c:order val="1"/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cat>
            <c:strRef>
              <c:f>'RDENov-Feb'!$G$3:$L$3</c:f>
              <c:strCache>
                <c:ptCount val="6"/>
                <c:pt idx="0">
                  <c:v>Jan 2011_x000d_10 Registrars</c:v>
                </c:pt>
                <c:pt idx="1">
                  <c:v>Feb 2011_x000d_30 Registrars</c:v>
                </c:pt>
                <c:pt idx="2">
                  <c:v>Mar 2011_x000d_9 Registrars</c:v>
                </c:pt>
                <c:pt idx="3">
                  <c:v>Apr 2011_x000d_7 Registrars</c:v>
                </c:pt>
                <c:pt idx="4">
                  <c:v>May 2011 _x000d_10 Registrars</c:v>
                </c:pt>
                <c:pt idx="5">
                  <c:v>June 2011_x000d_7 Registrars</c:v>
                </c:pt>
              </c:strCache>
            </c:strRef>
          </c:cat>
          <c:val>
            <c:numRef>
              <c:f>'RDENov-Feb'!$G$5:$L$5</c:f>
              <c:numCache>
                <c:formatCode>0%</c:formatCode>
                <c:ptCount val="6"/>
                <c:pt idx="0">
                  <c:v>0.3</c:v>
                </c:pt>
                <c:pt idx="1">
                  <c:v>0.233333333333333</c:v>
                </c:pt>
                <c:pt idx="2">
                  <c:v>0.333333333333333</c:v>
                </c:pt>
                <c:pt idx="3">
                  <c:v>0.142857142857143</c:v>
                </c:pt>
                <c:pt idx="4">
                  <c:v>0.2</c:v>
                </c:pt>
                <c:pt idx="5">
                  <c:v>0.428571428571429</c:v>
                </c:pt>
              </c:numCache>
            </c:numRef>
          </c:val>
        </c:ser>
        <c:dLbls/>
        <c:axId val="569769208"/>
        <c:axId val="561677336"/>
      </c:barChart>
      <c:catAx>
        <c:axId val="569769208"/>
        <c:scaling>
          <c:orientation val="minMax"/>
        </c:scaling>
        <c:axPos val="b"/>
        <c:numFmt formatCode="mmm\-yy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61677336"/>
        <c:crosses val="autoZero"/>
        <c:auto val="1"/>
        <c:lblAlgn val="ctr"/>
        <c:lblOffset val="100"/>
      </c:catAx>
      <c:valAx>
        <c:axId val="561677336"/>
        <c:scaling>
          <c:orientation val="minMax"/>
        </c:scaling>
        <c:axPos val="l"/>
        <c:majorGridlines/>
        <c:numFmt formatCode="0%" sourceLinked="1"/>
        <c:tickLblPos val="nextTo"/>
        <c:crossAx val="569769208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0.61207</cdr:x>
      <cdr:y>0.03375</cdr:y>
    </cdr:from>
    <cdr:to>
      <cdr:x>0.64655</cdr:x>
      <cdr:y>0.04844</cdr:y>
    </cdr:to>
    <cdr:sp macro="" textlink="">
      <cdr:nvSpPr>
        <cdr:cNvPr id="3" name="Straight Arrow Connector 2"/>
        <cdr:cNvSpPr/>
      </cdr:nvSpPr>
      <cdr:spPr>
        <a:xfrm xmlns:a="http://schemas.openxmlformats.org/drawingml/2006/main" rot="10800000" flipV="1">
          <a:off x="5410199" y="200613"/>
          <a:ext cx="304779" cy="8731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0.12222</cdr:x>
      <cdr:y>0.12</cdr:y>
    </cdr:from>
    <cdr:to>
      <cdr:x>0.16667</cdr:x>
      <cdr:y>0.2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8200" y="457200"/>
          <a:ext cx="304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latin typeface="Arial"/>
              <a:cs typeface="Arial"/>
            </a:rPr>
            <a:t>7</a:t>
          </a:r>
          <a:endParaRPr lang="en-US" sz="1400" b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0.16667</cdr:x>
      <cdr:y>0.42</cdr:y>
    </cdr:from>
    <cdr:to>
      <cdr:x>0.22222</cdr:x>
      <cdr:y>0.5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43000" y="1600200"/>
          <a:ext cx="381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latin typeface="Arial"/>
              <a:cs typeface="Arial"/>
            </a:rPr>
            <a:t>3</a:t>
          </a:r>
          <a:endParaRPr lang="en-US" sz="1400" b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0.26667</cdr:x>
      <cdr:y>0.06</cdr:y>
    </cdr:from>
    <cdr:to>
      <cdr:x>0.33333</cdr:x>
      <cdr:y>0.14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28800" y="228600"/>
          <a:ext cx="457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latin typeface="Arial"/>
              <a:cs typeface="Arial"/>
            </a:rPr>
            <a:t>23</a:t>
          </a:r>
          <a:endParaRPr lang="en-US" sz="1400" b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0.32222</cdr:x>
      <cdr:y>0.46</cdr:y>
    </cdr:from>
    <cdr:to>
      <cdr:x>0.38889</cdr:x>
      <cdr:y>0.54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09800" y="1752600"/>
          <a:ext cx="457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latin typeface="Arial"/>
              <a:cs typeface="Arial"/>
            </a:rPr>
            <a:t>7</a:t>
          </a:r>
          <a:endParaRPr lang="en-US" sz="1400" b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0.42222</cdr:x>
      <cdr:y>0.12</cdr:y>
    </cdr:from>
    <cdr:to>
      <cdr:x>0.47778</cdr:x>
      <cdr:y>0.2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95600" y="457200"/>
          <a:ext cx="381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latin typeface="Arial"/>
              <a:cs typeface="Arial"/>
            </a:rPr>
            <a:t>6</a:t>
          </a:r>
          <a:endParaRPr lang="en-US" sz="1400" b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0.46667</cdr:x>
      <cdr:y>0.38</cdr:y>
    </cdr:from>
    <cdr:to>
      <cdr:x>0.53333</cdr:x>
      <cdr:y>0.46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200400" y="1447800"/>
          <a:ext cx="457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latin typeface="Arial"/>
              <a:cs typeface="Arial"/>
            </a:rPr>
            <a:t>3</a:t>
          </a:r>
          <a:endParaRPr lang="en-US" sz="1400" b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0.57778</cdr:x>
      <cdr:y>0</cdr:y>
    </cdr:from>
    <cdr:to>
      <cdr:x>0.65556</cdr:x>
      <cdr:y>0.1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962400" y="0"/>
          <a:ext cx="533400" cy="380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latin typeface="Arial"/>
              <a:cs typeface="Arial"/>
            </a:rPr>
            <a:t>6</a:t>
          </a:r>
          <a:endParaRPr lang="en-US" sz="1400" b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0.62222</cdr:x>
      <cdr:y>0.54</cdr:y>
    </cdr:from>
    <cdr:to>
      <cdr:x>0.67778</cdr:x>
      <cdr:y>0.64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267200" y="2057400"/>
          <a:ext cx="381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latin typeface="Arial"/>
              <a:cs typeface="Arial"/>
            </a:rPr>
            <a:t>1</a:t>
          </a:r>
          <a:endParaRPr lang="en-US" sz="1400" b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0.72222</cdr:x>
      <cdr:y>0.04</cdr:y>
    </cdr:from>
    <cdr:to>
      <cdr:x>0.76667</cdr:x>
      <cdr:y>0.14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953000" y="152400"/>
          <a:ext cx="304838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latin typeface="Arial"/>
              <a:cs typeface="Arial"/>
            </a:rPr>
            <a:t>8</a:t>
          </a:r>
          <a:endParaRPr lang="en-US" sz="1400" b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0.76667</cdr:x>
      <cdr:y>0.5</cdr:y>
    </cdr:from>
    <cdr:to>
      <cdr:x>0.83333</cdr:x>
      <cdr:y>0.58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257800" y="1905000"/>
          <a:ext cx="457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latin typeface="Arial"/>
              <a:cs typeface="Arial"/>
            </a:rPr>
            <a:t>2</a:t>
          </a:r>
          <a:endParaRPr lang="en-US" sz="1400" b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0.87778</cdr:x>
      <cdr:y>0.22</cdr:y>
    </cdr:from>
    <cdr:to>
      <cdr:x>0.92222</cdr:x>
      <cdr:y>0.32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019800" y="838200"/>
          <a:ext cx="304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latin typeface="Arial"/>
              <a:cs typeface="Arial"/>
            </a:rPr>
            <a:t>4</a:t>
          </a:r>
          <a:endParaRPr lang="en-US" sz="1400" b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0.92222</cdr:x>
      <cdr:y>0.32</cdr:y>
    </cdr:from>
    <cdr:to>
      <cdr:x>0.98316</cdr:x>
      <cdr:y>0.46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324600" y="1219200"/>
          <a:ext cx="417944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latin typeface="Arial"/>
              <a:cs typeface="Arial"/>
            </a:rPr>
            <a:t>3</a:t>
          </a:r>
          <a:endParaRPr lang="en-US" sz="1400" b="1" dirty="0">
            <a:latin typeface="Arial"/>
            <a:cs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1CBE1B2-C012-4D17-8F8F-3AA2A52483E8}" type="datetime1">
              <a:rPr lang="en-US"/>
              <a:pPr/>
              <a:t>6/18/11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28AA81A-F42C-4BFC-ABB4-B460317AE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844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D28BA02-B793-40D9-872B-3A0E185AFED8}" type="datetime1">
              <a:rPr lang="en-US"/>
              <a:pPr/>
              <a:t>6/18/11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7853485-4107-4CBE-9370-A9F3DAE3F3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09961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ts val="1200"/>
              </a:spcAft>
              <a:buClrTx/>
              <a:buSzPct val="123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Non-Renewals</a:t>
            </a:r>
          </a:p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ts val="1200"/>
              </a:spcAft>
              <a:buClrTx/>
              <a:buSzPct val="123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2 Failure to provide Port 43 Whois Service</a:t>
            </a:r>
          </a:p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ts val="1200"/>
              </a:spcAft>
              <a:buClrTx/>
              <a:buSzPct val="123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1 Failure to post Deletion and Renewal Policies</a:t>
            </a:r>
          </a:p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ts val="1200"/>
              </a:spcAft>
              <a:buClrTx/>
              <a:buSzPct val="123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3 Failure to Pay Fees</a:t>
            </a:r>
          </a:p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ts val="1200"/>
              </a:spcAft>
              <a:buClrTx/>
              <a:buSzPct val="123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2 Failure to Maintain Valid Primary Contact Information  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Termination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	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Failure to provide Port 43 Service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	Failure to pay fees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Breach Notices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	1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Failure to Comply with the UDRP 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	4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Failure to Escrow Registration Data pursuant to Section 3.6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	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19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Failure to pay accreditation fees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Registry Breach Notice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	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Failure to develop and implement restrictive policies consistent with the Registry Charter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53485-4107-4CBE-9370-A9F3DAE3F33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361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038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668828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0020AC-EB2A-4B92-81FA-9C194BF794BC}" type="datetime1">
              <a:rPr lang="en-US"/>
              <a:pPr/>
              <a:t>6/18/11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A187E-C270-4A63-9795-DDD9EFEF85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412700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2B9116-EC28-4D23-9705-4CBC021C08EB}" type="datetime1">
              <a:rPr lang="en-US"/>
              <a:pPr/>
              <a:t>6/18/11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3F55F-9E15-48D7-96B5-1FCD762475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9797016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8F93A0-7E28-4364-BBC8-F0A5C66FDC3F}" type="datetime1">
              <a:rPr lang="en-US"/>
              <a:pPr/>
              <a:t>6/18/11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C181F-C429-495F-A763-E6029A9C03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9384476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039951-BC84-49A9-B187-D76897EF80BB}" type="datetime1">
              <a:rPr lang="en-US"/>
              <a:pPr/>
              <a:t>6/18/11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D989F-CAFA-4928-9049-93317F3323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4198808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3564F4-DD95-4F8D-AFB4-4228D43AD176}" type="datetime1">
              <a:rPr lang="en-US"/>
              <a:pPr/>
              <a:t>6/18/11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0EA66-8987-46A7-8829-23226C3D3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7453038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F9C1BA-1A67-4C7F-B06E-D22E9C879AE2}" type="datetime1">
              <a:rPr lang="en-US"/>
              <a:pPr/>
              <a:t>6/18/11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57AB3-60A2-4E4F-9367-8C81153DF2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7250566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A4F8D9-EBB3-49B6-A9A1-7ED61A391F00}" type="datetime1">
              <a:rPr lang="en-US"/>
              <a:pPr/>
              <a:t>6/18/11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0E622-A0EB-4F03-BCC2-6810CF0055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8047982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1752600" cy="1993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1C1AD0-EEE1-43B1-AD68-4FD8E94264EE}" type="datetime1">
              <a:rPr lang="en-US"/>
              <a:pPr/>
              <a:t>6/18/11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6EC5E-ACAE-4A13-8E8E-13F9225964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6962736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CF4814-C6F3-45DF-A96F-B32D77EDC19C}" type="datetime1">
              <a:rPr lang="en-US"/>
              <a:pPr/>
              <a:t>6/18/11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80BA2-7DEE-4305-86E1-2787EECE05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28678918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2C86BD-6D3A-4D93-BE72-176BE96A25D8}" type="datetime1">
              <a:rPr lang="en-US"/>
              <a:pPr/>
              <a:t>6/18/11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99D60-C030-4723-8C7C-6BE3ED6C95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724087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6478" y="2057400"/>
            <a:ext cx="6162722" cy="12414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429000"/>
            <a:ext cx="6172200" cy="175260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b="0" i="1">
                <a:solidFill>
                  <a:schemeClr val="tx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0863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480FDC17-A1F4-49AB-9198-5959210D21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5149107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898491-AA7B-4702-B459-DC683F68A240}" type="datetime1">
              <a:rPr lang="en-US"/>
              <a:pPr/>
              <a:t>6/18/11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EF872-B65F-46C6-B468-B9133F2A9A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2318793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304800" y="1600199"/>
            <a:ext cx="2133600" cy="4525963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3048000" y="1600200"/>
            <a:ext cx="5638800" cy="4525962"/>
          </a:xfrm>
          <a:prstGeom prst="rect">
            <a:avLst/>
          </a:prstGeom>
        </p:spPr>
        <p:txBody>
          <a:bodyPr vert="horz"/>
          <a:lstStyle>
            <a:lvl1pPr marL="0" indent="0" algn="l">
              <a:buFont typeface="+mj-lt"/>
              <a:buNone/>
              <a:defRPr/>
            </a:lvl1pPr>
            <a:lvl2pPr marL="53975" indent="0" algn="l">
              <a:buFont typeface="+mj-lt"/>
              <a:buNone/>
              <a:defRPr/>
            </a:lvl2pPr>
            <a:lvl3pPr marL="1371600" indent="-457200" algn="l">
              <a:buFont typeface="+mj-lt"/>
              <a:buNone/>
              <a:defRPr/>
            </a:lvl3pPr>
            <a:lvl4pPr marL="1828800" indent="-457200" algn="l">
              <a:buFont typeface="+mj-lt"/>
              <a:buNone/>
              <a:defRPr/>
            </a:lvl4pPr>
            <a:lvl5pPr marL="2286000" indent="-457200" algn="l">
              <a:buFont typeface="+mj-lt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598BAF2-1691-4913-B2BA-233FE9BD202D}" type="slidenum">
              <a:rPr lang="en-US" sz="1800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7504083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</a:rPr>
              <a:t> </a:t>
            </a:r>
          </a:p>
          <a:p>
            <a:pPr>
              <a:defRPr/>
            </a:pPr>
            <a:endParaRPr lang="en-US" sz="18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200"/>
            <a:ext cx="54864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>
                <a:solidFill>
                  <a:schemeClr val="accent2">
                    <a:lumMod val="7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20B01B0-3FF7-4F99-8692-C6E42E2E2EE1}" type="slidenum">
              <a:rPr lang="en-US" sz="1800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7548170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</a:rPr>
              <a:t> </a:t>
            </a:r>
          </a:p>
          <a:p>
            <a:pPr>
              <a:defRPr/>
            </a:pPr>
            <a:endParaRPr lang="en-US" sz="18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1600200"/>
            <a:ext cx="26670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6066556" y="1600622"/>
            <a:ext cx="26670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787CA33-7B72-49CE-9B35-421BBF67C3C6}" type="slidenum">
              <a:rPr lang="en-US" sz="1800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7014710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00200"/>
            <a:ext cx="21336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3048000" y="1600201"/>
            <a:ext cx="5685556" cy="4343400"/>
          </a:xfrm>
          <a:prstGeom prst="rect">
            <a:avLst/>
          </a:prstGeom>
        </p:spPr>
        <p:txBody>
          <a:bodyPr anchor="t"/>
          <a:lstStyle>
            <a:lvl1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1pPr>
            <a:lvl2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3pPr>
            <a:lvl4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4pPr>
            <a:lvl5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542A1CD2-AEE3-4BCF-B078-1FDCC70369F6}" type="slidenum">
              <a:rPr lang="en-US" sz="1800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973025"/>
      </p:ext>
    </p:extLst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0" y="4495800"/>
            <a:ext cx="5532438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Trebuchet MS"/>
                <a:ea typeface="ＭＳ Ｐゴシック" pitchFamily="34" charset="-128"/>
                <a:cs typeface="Trebuchet MS"/>
              </a:rPr>
              <a:t>Keep body copy short. Avoid reading the text to your audience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</a:rPr>
              <a:t> </a:t>
            </a:r>
          </a:p>
          <a:p>
            <a:pPr>
              <a:defRPr/>
            </a:pPr>
            <a:endParaRPr lang="en-US" sz="18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622"/>
            <a:ext cx="2667000" cy="266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5914156" y="1601044"/>
            <a:ext cx="2667000" cy="2666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>
                    <a:lumMod val="7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EDC93EF-DB36-4590-A4BC-F95F86791710}" type="slidenum">
              <a:rPr lang="en-US" sz="1800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836643"/>
      </p:ext>
    </p:extLst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</a:rPr>
              <a:t> </a:t>
            </a:r>
          </a:p>
          <a:p>
            <a:pPr>
              <a:defRPr/>
            </a:pPr>
            <a:endParaRPr lang="en-US" sz="18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622"/>
            <a:ext cx="2971800" cy="4190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chemeClr val="accent2">
                    <a:lumMod val="7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AFBF8F5F-90FD-48D7-BCC6-937E9A852B79}" type="slidenum">
              <a:rPr lang="en-US" sz="1800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5491105"/>
      </p:ext>
    </p:extLst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9765AD-8E36-274C-BD77-97DAB9D0FA76}" type="datetimeFigureOut">
              <a:rPr lang="en-US" sz="1800">
                <a:solidFill>
                  <a:prstClr val="black"/>
                </a:solidFill>
                <a:ea typeface="ＭＳ Ｐゴシック" pitchFamily="34" charset="-128"/>
              </a:rPr>
              <a:pPr/>
              <a:t>6/18/11</a:t>
            </a:fld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B4054E-74BB-864D-863A-3D7484D88784}" type="slidenum">
              <a:rPr lang="en-US" sz="1800">
                <a:solidFill>
                  <a:prstClr val="black"/>
                </a:solidFill>
                <a:ea typeface="ＭＳ Ｐゴシック" pitchFamily="34" charset="-128"/>
              </a:rPr>
              <a:pPr/>
              <a:t>‹#›</a:t>
            </a:fld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14777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8BC247-68DC-F146-AEA9-07CC7ABEFF1F}" type="datetimeFigureOut">
              <a:rPr lang="en-US" sz="1800">
                <a:solidFill>
                  <a:prstClr val="black"/>
                </a:solidFill>
                <a:ea typeface="ＭＳ Ｐゴシック" pitchFamily="34" charset="-128"/>
              </a:rPr>
              <a:pPr/>
              <a:t>6/18/11</a:t>
            </a:fld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294A278-85CA-2745-BB64-CC7818D39065}" type="slidenum">
              <a:rPr lang="en-US" sz="1800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16287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8BC247-68DC-F146-AEA9-07CC7ABEFF1F}" type="datetimeFigureOut">
              <a:rPr lang="en-US" sz="1800">
                <a:solidFill>
                  <a:prstClr val="black"/>
                </a:solidFill>
                <a:ea typeface="ＭＳ Ｐゴシック" pitchFamily="34" charset="-128"/>
              </a:rPr>
              <a:pPr/>
              <a:t>6/18/11</a:t>
            </a:fld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C14AC94-DF59-FB42-9CE9-43DBC632BF7C}" type="slidenum">
              <a:rPr lang="en-US" sz="1800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36817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304800" y="1600199"/>
            <a:ext cx="2133600" cy="3276601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3048000" y="1600200"/>
            <a:ext cx="5638800" cy="4525962"/>
          </a:xfrm>
          <a:prstGeom prst="rect">
            <a:avLst/>
          </a:prstGeom>
        </p:spPr>
        <p:txBody>
          <a:bodyPr vert="horz"/>
          <a:lstStyle>
            <a:lvl1pPr marL="0" indent="0" algn="l">
              <a:buFont typeface="+mj-lt"/>
              <a:buNone/>
              <a:defRPr/>
            </a:lvl1pPr>
            <a:lvl2pPr marL="53975" indent="0" algn="l">
              <a:buFont typeface="+mj-lt"/>
              <a:buNone/>
              <a:defRPr/>
            </a:lvl2pPr>
            <a:lvl3pPr marL="1371600" indent="-457200" algn="l">
              <a:buFont typeface="+mj-lt"/>
              <a:buNone/>
              <a:defRPr/>
            </a:lvl3pPr>
            <a:lvl4pPr marL="1828800" indent="-457200" algn="l">
              <a:buFont typeface="+mj-lt"/>
              <a:buNone/>
              <a:defRPr/>
            </a:lvl4pPr>
            <a:lvl5pPr marL="2286000" indent="-457200" algn="l">
              <a:buFont typeface="+mj-lt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4C3E6AAF-55C3-4031-A4FA-1486F3320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4382376"/>
      </p:ext>
    </p:extLst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304800" y="1600199"/>
            <a:ext cx="2133600" cy="4525963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3048000" y="1600200"/>
            <a:ext cx="5638800" cy="4525962"/>
          </a:xfrm>
          <a:prstGeom prst="rect">
            <a:avLst/>
          </a:prstGeom>
        </p:spPr>
        <p:txBody>
          <a:bodyPr vert="horz"/>
          <a:lstStyle>
            <a:lvl1pPr marL="0" indent="0" algn="l">
              <a:buFont typeface="+mj-lt"/>
              <a:buNone/>
              <a:defRPr/>
            </a:lvl1pPr>
            <a:lvl2pPr marL="53975" indent="0" algn="l">
              <a:buFont typeface="+mj-lt"/>
              <a:buNone/>
              <a:defRPr/>
            </a:lvl2pPr>
            <a:lvl3pPr marL="1371600" indent="-457200" algn="l">
              <a:buFont typeface="+mj-lt"/>
              <a:buNone/>
              <a:defRPr/>
            </a:lvl3pPr>
            <a:lvl4pPr marL="1828800" indent="-457200" algn="l">
              <a:buFont typeface="+mj-lt"/>
              <a:buNone/>
              <a:defRPr/>
            </a:lvl4pPr>
            <a:lvl5pPr marL="2286000" indent="-457200" algn="l">
              <a:buFont typeface="+mj-lt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598BAF2-1691-4913-B2BA-233FE9BD202D}" type="slidenum">
              <a:rPr lang="en-US" sz="1800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6745719"/>
      </p:ext>
    </p:extLst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</a:rPr>
              <a:t> </a:t>
            </a:r>
          </a:p>
          <a:p>
            <a:pPr>
              <a:defRPr/>
            </a:pPr>
            <a:endParaRPr lang="en-US" sz="18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200"/>
            <a:ext cx="54864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>
                <a:solidFill>
                  <a:schemeClr val="accent2">
                    <a:lumMod val="7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20B01B0-3FF7-4F99-8692-C6E42E2E2EE1}" type="slidenum">
              <a:rPr lang="en-US" sz="1800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3357850"/>
      </p:ext>
    </p:extLst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</a:rPr>
              <a:t> </a:t>
            </a:r>
          </a:p>
          <a:p>
            <a:pPr>
              <a:defRPr/>
            </a:pPr>
            <a:endParaRPr lang="en-US" sz="18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1600200"/>
            <a:ext cx="26670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6066556" y="1600622"/>
            <a:ext cx="26670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787CA33-7B72-49CE-9B35-421BBF67C3C6}" type="slidenum">
              <a:rPr lang="en-US" sz="1800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6275714"/>
      </p:ext>
    </p:extLst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00200"/>
            <a:ext cx="21336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3048000" y="1600201"/>
            <a:ext cx="5685556" cy="4343400"/>
          </a:xfrm>
          <a:prstGeom prst="rect">
            <a:avLst/>
          </a:prstGeom>
        </p:spPr>
        <p:txBody>
          <a:bodyPr anchor="t"/>
          <a:lstStyle>
            <a:lvl1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1pPr>
            <a:lvl2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3pPr>
            <a:lvl4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4pPr>
            <a:lvl5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542A1CD2-AEE3-4BCF-B078-1FDCC70369F6}" type="slidenum">
              <a:rPr lang="en-US" sz="1800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172098"/>
      </p:ext>
    </p:extLst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0" y="4495800"/>
            <a:ext cx="5532438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Trebuchet MS"/>
                <a:ea typeface="ＭＳ Ｐゴシック" pitchFamily="34" charset="-128"/>
                <a:cs typeface="Trebuchet MS"/>
              </a:rPr>
              <a:t>Keep body copy short. Avoid reading the text to your audience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</a:rPr>
              <a:t> </a:t>
            </a:r>
          </a:p>
          <a:p>
            <a:pPr>
              <a:defRPr/>
            </a:pPr>
            <a:endParaRPr lang="en-US" sz="18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622"/>
            <a:ext cx="2667000" cy="266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5914156" y="1601044"/>
            <a:ext cx="2667000" cy="2666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>
                    <a:lumMod val="7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EDC93EF-DB36-4590-A4BC-F95F86791710}" type="slidenum">
              <a:rPr lang="en-US" sz="1800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9162184"/>
      </p:ext>
    </p:extLst>
  </p:cSld>
  <p:clrMapOvr>
    <a:masterClrMapping/>
  </p:clrMapOvr>
  <p:transition spd="slow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</a:rPr>
              <a:t> </a:t>
            </a:r>
          </a:p>
          <a:p>
            <a:pPr>
              <a:defRPr/>
            </a:pPr>
            <a:endParaRPr lang="en-US" sz="18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622"/>
            <a:ext cx="2971800" cy="4190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chemeClr val="accent2">
                    <a:lumMod val="7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AFBF8F5F-90FD-48D7-BCC6-937E9A852B79}" type="slidenum">
              <a:rPr lang="en-US" sz="1800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970512"/>
      </p:ext>
    </p:extLst>
  </p:cSld>
  <p:clrMapOvr>
    <a:masterClrMapping/>
  </p:clrMapOvr>
  <p:transition spd="slow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9765AD-8E36-274C-BD77-97DAB9D0FA76}" type="datetimeFigureOut">
              <a:rPr lang="en-US" sz="1800">
                <a:solidFill>
                  <a:prstClr val="black"/>
                </a:solidFill>
                <a:ea typeface="ＭＳ Ｐゴシック" pitchFamily="34" charset="-128"/>
              </a:rPr>
              <a:pPr/>
              <a:t>6/18/11</a:t>
            </a:fld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B4054E-74BB-864D-863A-3D7484D88784}" type="slidenum">
              <a:rPr lang="en-US" sz="1800">
                <a:solidFill>
                  <a:prstClr val="black"/>
                </a:solidFill>
                <a:ea typeface="ＭＳ Ｐゴシック" pitchFamily="34" charset="-128"/>
              </a:rPr>
              <a:pPr/>
              <a:t>‹#›</a:t>
            </a:fld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67921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8BC247-68DC-F146-AEA9-07CC7ABEFF1F}" type="datetimeFigureOut">
              <a:rPr lang="en-US" sz="1800">
                <a:solidFill>
                  <a:prstClr val="black"/>
                </a:solidFill>
                <a:ea typeface="ＭＳ Ｐゴシック" pitchFamily="34" charset="-128"/>
              </a:rPr>
              <a:pPr/>
              <a:t>6/18/11</a:t>
            </a:fld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C14AC94-DF59-FB42-9CE9-43DBC632BF7C}" type="slidenum">
              <a:rPr lang="en-US" sz="1800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08180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304800" y="1600199"/>
            <a:ext cx="2133600" cy="4525963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3048000" y="1600200"/>
            <a:ext cx="5638800" cy="4525962"/>
          </a:xfrm>
          <a:prstGeom prst="rect">
            <a:avLst/>
          </a:prstGeom>
        </p:spPr>
        <p:txBody>
          <a:bodyPr vert="horz"/>
          <a:lstStyle>
            <a:lvl1pPr marL="0" indent="0" algn="l">
              <a:buFont typeface="+mj-lt"/>
              <a:buNone/>
              <a:defRPr/>
            </a:lvl1pPr>
            <a:lvl2pPr marL="53975" indent="0" algn="l">
              <a:buFont typeface="+mj-lt"/>
              <a:buNone/>
              <a:defRPr/>
            </a:lvl2pPr>
            <a:lvl3pPr marL="1371600" indent="-457200" algn="l">
              <a:buFont typeface="+mj-lt"/>
              <a:buNone/>
              <a:defRPr/>
            </a:lvl3pPr>
            <a:lvl4pPr marL="1828800" indent="-457200" algn="l">
              <a:buFont typeface="+mj-lt"/>
              <a:buNone/>
              <a:defRPr/>
            </a:lvl4pPr>
            <a:lvl5pPr marL="2286000" indent="-457200" algn="l">
              <a:buFont typeface="+mj-lt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598BAF2-1691-4913-B2BA-233FE9BD202D}" type="slidenum">
              <a:rPr lang="en-US" sz="1800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1431951"/>
      </p:ext>
    </p:extLst>
  </p:cSld>
  <p:clrMapOvr>
    <a:masterClrMapping/>
  </p:clrMapOvr>
  <p:transition spd="slow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</a:rPr>
              <a:t> </a:t>
            </a:r>
          </a:p>
          <a:p>
            <a:pPr>
              <a:defRPr/>
            </a:pPr>
            <a:endParaRPr lang="en-US" sz="18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200"/>
            <a:ext cx="54864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>
                <a:solidFill>
                  <a:schemeClr val="accent2">
                    <a:lumMod val="7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20B01B0-3FF7-4F99-8692-C6E42E2E2EE1}" type="slidenum">
              <a:rPr lang="en-US" sz="1800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1271324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>
                <a:latin typeface="Trebuchet MS" pitchFamily="34" charset="0"/>
              </a:rPr>
              <a:t> </a:t>
            </a:r>
          </a:p>
          <a:p>
            <a:pPr eaLnBrk="1" hangingPunct="1"/>
            <a:endParaRPr lang="en-US" sz="1800">
              <a:latin typeface="Calibri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200"/>
            <a:ext cx="54864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>
                <a:solidFill>
                  <a:schemeClr val="accent2">
                    <a:lumMod val="7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6212D02C-262A-49F9-8A7B-A149110006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0729173"/>
      </p:ext>
    </p:extLst>
  </p:cSld>
  <p:clrMapOvr>
    <a:masterClrMapping/>
  </p:clrMapOvr>
  <p:transition spd="slow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</a:rPr>
              <a:t> </a:t>
            </a:r>
          </a:p>
          <a:p>
            <a:pPr>
              <a:defRPr/>
            </a:pPr>
            <a:endParaRPr lang="en-US" sz="18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1600200"/>
            <a:ext cx="26670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6066556" y="1600622"/>
            <a:ext cx="26670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787CA33-7B72-49CE-9B35-421BBF67C3C6}" type="slidenum">
              <a:rPr lang="en-US" sz="1800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4631863"/>
      </p:ext>
    </p:extLst>
  </p:cSld>
  <p:clrMapOvr>
    <a:masterClrMapping/>
  </p:clrMapOvr>
  <p:transition spd="slow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00200"/>
            <a:ext cx="21336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3048000" y="1600201"/>
            <a:ext cx="5685556" cy="4343400"/>
          </a:xfrm>
          <a:prstGeom prst="rect">
            <a:avLst/>
          </a:prstGeom>
        </p:spPr>
        <p:txBody>
          <a:bodyPr anchor="t"/>
          <a:lstStyle>
            <a:lvl1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1pPr>
            <a:lvl2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3pPr>
            <a:lvl4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4pPr>
            <a:lvl5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542A1CD2-AEE3-4BCF-B078-1FDCC70369F6}" type="slidenum">
              <a:rPr lang="en-US" sz="1800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798325"/>
      </p:ext>
    </p:extLst>
  </p:cSld>
  <p:clrMapOvr>
    <a:masterClrMapping/>
  </p:clrMapOvr>
  <p:transition spd="slow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0" y="4495800"/>
            <a:ext cx="5532438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Trebuchet MS"/>
                <a:ea typeface="ＭＳ Ｐゴシック" pitchFamily="34" charset="-128"/>
                <a:cs typeface="Trebuchet MS"/>
              </a:rPr>
              <a:t>Keep body copy short. Avoid reading the text to your audience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</a:rPr>
              <a:t> </a:t>
            </a:r>
          </a:p>
          <a:p>
            <a:pPr>
              <a:defRPr/>
            </a:pPr>
            <a:endParaRPr lang="en-US" sz="18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622"/>
            <a:ext cx="2667000" cy="266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5914156" y="1601044"/>
            <a:ext cx="2667000" cy="2666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>
                    <a:lumMod val="7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EDC93EF-DB36-4590-A4BC-F95F86791710}" type="slidenum">
              <a:rPr lang="en-US" sz="1800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0445647"/>
      </p:ext>
    </p:extLst>
  </p:cSld>
  <p:clrMapOvr>
    <a:masterClrMapping/>
  </p:clrMapOvr>
  <p:transition spd="slow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</a:rPr>
              <a:t> </a:t>
            </a:r>
          </a:p>
          <a:p>
            <a:pPr>
              <a:defRPr/>
            </a:pPr>
            <a:endParaRPr lang="en-US" sz="18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622"/>
            <a:ext cx="2971800" cy="4190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chemeClr val="accent2">
                    <a:lumMod val="7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AFBF8F5F-90FD-48D7-BCC6-937E9A852B79}" type="slidenum">
              <a:rPr lang="en-US" sz="1800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7680006"/>
      </p:ext>
    </p:extLst>
  </p:cSld>
  <p:clrMapOvr>
    <a:masterClrMapping/>
  </p:clrMapOvr>
  <p:transition spd="slow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9765AD-8E36-274C-BD77-97DAB9D0FA76}" type="datetimeFigureOut">
              <a:rPr lang="en-US" sz="1800">
                <a:solidFill>
                  <a:prstClr val="black"/>
                </a:solidFill>
                <a:ea typeface="ＭＳ Ｐゴシック" pitchFamily="34" charset="-128"/>
              </a:rPr>
              <a:pPr/>
              <a:t>6/18/11</a:t>
            </a:fld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B4054E-74BB-864D-863A-3D7484D88784}" type="slidenum">
              <a:rPr lang="en-US" sz="1800">
                <a:solidFill>
                  <a:prstClr val="black"/>
                </a:solidFill>
                <a:ea typeface="ＭＳ Ｐゴシック" pitchFamily="34" charset="-128"/>
              </a:rPr>
              <a:pPr/>
              <a:t>‹#›</a:t>
            </a:fld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67273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8BC247-68DC-F146-AEA9-07CC7ABEFF1F}" type="datetimeFigureOut">
              <a:rPr lang="en-US" sz="1800">
                <a:solidFill>
                  <a:prstClr val="black"/>
                </a:solidFill>
                <a:ea typeface="ＭＳ Ｐゴシック" pitchFamily="34" charset="-128"/>
              </a:rPr>
              <a:pPr/>
              <a:t>6/18/11</a:t>
            </a:fld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294A278-85CA-2745-BB64-CC7818D39065}" type="slidenum">
              <a:rPr lang="en-US" sz="1800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27040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8BC247-68DC-F146-AEA9-07CC7ABEFF1F}" type="datetimeFigureOut">
              <a:rPr lang="en-US" sz="1800">
                <a:solidFill>
                  <a:prstClr val="black"/>
                </a:solidFill>
                <a:ea typeface="ＭＳ Ｐゴシック" pitchFamily="34" charset="-128"/>
              </a:rPr>
              <a:pPr/>
              <a:t>6/18/11</a:t>
            </a:fld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C14AC94-DF59-FB42-9CE9-43DBC632BF7C}" type="slidenum">
              <a:rPr lang="en-US" sz="1800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sz="1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45979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4A278-85CA-2745-BB64-CC7818D390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8756840"/>
      </p:ext>
    </p:extLst>
  </p:cSld>
  <p:clrMapOvr>
    <a:masterClrMapping/>
  </p:clrMapOvr>
  <p:transition spd="slow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2725" y="6357938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C14AC94-DF59-FB42-9CE9-43DBC632BF7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8076839"/>
      </p:ext>
    </p:extLst>
  </p:cSld>
  <p:clrMapOvr>
    <a:masterClrMapping/>
  </p:clrMapOvr>
  <p:transition spd="slow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2725" y="6357938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F61E0A-1F3B-DC4A-9B64-6B544BB4419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334261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>
                <a:latin typeface="Trebuchet MS" pitchFamily="34" charset="0"/>
              </a:rPr>
              <a:t> </a:t>
            </a:r>
          </a:p>
          <a:p>
            <a:pPr eaLnBrk="1" hangingPunct="1"/>
            <a:endParaRPr lang="en-US" sz="1800">
              <a:latin typeface="Calibri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1600200"/>
            <a:ext cx="26670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6066556" y="1600622"/>
            <a:ext cx="26670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9550D83A-73FD-4AA8-9B99-96A207A2C6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4641971"/>
      </p:ext>
    </p:extLst>
  </p:cSld>
  <p:clrMapOvr>
    <a:masterClrMapping/>
  </p:clrMapOvr>
  <p:transition spd="slow"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5C588-ADC2-1A42-82BC-2D7CD910C0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924326"/>
      </p:ext>
    </p:extLst>
  </p:cSld>
  <p:clrMapOvr>
    <a:masterClrMapping/>
  </p:clrMapOvr>
  <p:transition spd="slow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91931-AD5F-F448-AD1E-89016FF843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7951131"/>
      </p:ext>
    </p:extLst>
  </p:cSld>
  <p:clrMapOvr>
    <a:masterClrMapping/>
  </p:clrMapOvr>
  <p:transition spd="slow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00200"/>
            <a:ext cx="21336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3048000" y="1600201"/>
            <a:ext cx="5685556" cy="4343400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1pPr>
            <a:lvl2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3pPr>
            <a:lvl4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4pPr>
            <a:lvl5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607D442-8BA1-5E41-8D58-603DDF2BF2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0868566"/>
      </p:ext>
    </p:extLst>
  </p:cSld>
  <p:clrMapOvr>
    <a:masterClrMapping/>
  </p:clrMapOvr>
  <p:transition spd="slow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304800" y="1600199"/>
            <a:ext cx="2133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3048000" y="1600200"/>
            <a:ext cx="5638800" cy="4525962"/>
          </a:xfrm>
          <a:prstGeom prst="rect">
            <a:avLst/>
          </a:prstGeom>
        </p:spPr>
        <p:txBody>
          <a:bodyPr/>
          <a:lstStyle>
            <a:lvl1pPr marL="0" indent="0" algn="l">
              <a:buFont typeface="+mj-lt"/>
              <a:buNone/>
              <a:defRPr/>
            </a:lvl1pPr>
            <a:lvl2pPr marL="53975" indent="0" algn="l">
              <a:buFont typeface="+mj-lt"/>
              <a:buNone/>
              <a:defRPr/>
            </a:lvl2pPr>
            <a:lvl3pPr marL="1371600" indent="-457200" algn="l">
              <a:buFont typeface="+mj-lt"/>
              <a:buNone/>
              <a:defRPr/>
            </a:lvl3pPr>
            <a:lvl4pPr marL="1828800" indent="-457200" algn="l">
              <a:buFont typeface="+mj-lt"/>
              <a:buNone/>
              <a:defRPr/>
            </a:lvl4pPr>
            <a:lvl5pPr marL="2286000" indent="-457200" algn="l">
              <a:buFont typeface="+mj-lt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450" y="64579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87D62B2D-313F-2547-9377-B02F7E82BB4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2354650"/>
      </p:ext>
    </p:extLst>
  </p:cSld>
  <p:clrMapOvr>
    <a:masterClrMapping/>
  </p:clrMapOvr>
  <p:transition spd="slow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1828800" y="2133600"/>
            <a:ext cx="7315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0307806"/>
      </p:ext>
    </p:extLst>
  </p:cSld>
  <p:clrMapOvr>
    <a:masterClrMapping/>
  </p:clrMapOvr>
  <p:transition spd="slow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4A278-85CA-2745-BB64-CC7818D390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8756840"/>
      </p:ext>
    </p:extLst>
  </p:cSld>
  <p:clrMapOvr>
    <a:masterClrMapping/>
  </p:clrMapOvr>
  <p:transition spd="slow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2725" y="6357938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C14AC94-DF59-FB42-9CE9-43DBC632BF7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8076839"/>
      </p:ext>
    </p:extLst>
  </p:cSld>
  <p:clrMapOvr>
    <a:masterClrMapping/>
  </p:clrMapOvr>
  <p:transition spd="slow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2725" y="6357938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F61E0A-1F3B-DC4A-9B64-6B544BB4419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3342614"/>
      </p:ext>
    </p:extLst>
  </p:cSld>
  <p:clrMapOvr>
    <a:masterClrMapping/>
  </p:clrMapOvr>
  <p:transition spd="slow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5C588-ADC2-1A42-82BC-2D7CD910C0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924326"/>
      </p:ext>
    </p:extLst>
  </p:cSld>
  <p:clrMapOvr>
    <a:masterClrMapping/>
  </p:clrMapOvr>
  <p:transition spd="slow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91931-AD5F-F448-AD1E-89016FF843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795113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00200"/>
            <a:ext cx="2133600" cy="381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3048000" y="1600201"/>
            <a:ext cx="5685556" cy="4343400"/>
          </a:xfrm>
          <a:prstGeom prst="rect">
            <a:avLst/>
          </a:prstGeom>
        </p:spPr>
        <p:txBody>
          <a:bodyPr anchor="t"/>
          <a:lstStyle>
            <a:lvl1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1pPr>
            <a:lvl2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3pPr>
            <a:lvl4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4pPr>
            <a:lvl5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76FC2F82-B52F-4887-B7D9-3631D4160F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7873758"/>
      </p:ext>
    </p:extLst>
  </p:cSld>
  <p:clrMapOvr>
    <a:masterClrMapping/>
  </p:clrMapOvr>
  <p:transition spd="slow"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00200"/>
            <a:ext cx="21336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3048000" y="1600201"/>
            <a:ext cx="5685556" cy="4343400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1pPr>
            <a:lvl2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3pPr>
            <a:lvl4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4pPr>
            <a:lvl5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607D442-8BA1-5E41-8D58-603DDF2BF2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0868566"/>
      </p:ext>
    </p:extLst>
  </p:cSld>
  <p:clrMapOvr>
    <a:masterClrMapping/>
  </p:clrMapOvr>
  <p:transition spd="slow"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304800" y="1600199"/>
            <a:ext cx="2133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3048000" y="1600200"/>
            <a:ext cx="5638800" cy="4525962"/>
          </a:xfrm>
          <a:prstGeom prst="rect">
            <a:avLst/>
          </a:prstGeom>
        </p:spPr>
        <p:txBody>
          <a:bodyPr/>
          <a:lstStyle>
            <a:lvl1pPr marL="0" indent="0" algn="l">
              <a:buFont typeface="+mj-lt"/>
              <a:buNone/>
              <a:defRPr/>
            </a:lvl1pPr>
            <a:lvl2pPr marL="53975" indent="0" algn="l">
              <a:buFont typeface="+mj-lt"/>
              <a:buNone/>
              <a:defRPr/>
            </a:lvl2pPr>
            <a:lvl3pPr marL="1371600" indent="-457200" algn="l">
              <a:buFont typeface="+mj-lt"/>
              <a:buNone/>
              <a:defRPr/>
            </a:lvl3pPr>
            <a:lvl4pPr marL="1828800" indent="-457200" algn="l">
              <a:buFont typeface="+mj-lt"/>
              <a:buNone/>
              <a:defRPr/>
            </a:lvl4pPr>
            <a:lvl5pPr marL="2286000" indent="-457200" algn="l">
              <a:buFont typeface="+mj-lt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450" y="64579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87D62B2D-313F-2547-9377-B02F7E82BB4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2354650"/>
      </p:ext>
    </p:extLst>
  </p:cSld>
  <p:clrMapOvr>
    <a:masterClrMapping/>
  </p:clrMapOvr>
  <p:transition spd="slow"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1828800" y="2133600"/>
            <a:ext cx="7315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030780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0" y="4495800"/>
            <a:ext cx="55324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Trebuchet MS" charset="0"/>
                <a:ea typeface="Trebuchet MS" charset="0"/>
                <a:cs typeface="Trebuchet MS" charset="0"/>
              </a:rPr>
              <a:t>Keep body copy short. Avoid reading the text to your audience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>
                <a:latin typeface="Trebuchet MS" pitchFamily="34" charset="0"/>
              </a:rPr>
              <a:t> </a:t>
            </a:r>
          </a:p>
          <a:p>
            <a:pPr eaLnBrk="1" hangingPunct="1"/>
            <a:endParaRPr lang="en-US" sz="180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622"/>
            <a:ext cx="2667000" cy="266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5914156" y="1601044"/>
            <a:ext cx="2667000" cy="2666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>
                    <a:lumMod val="7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F317A5E9-FE22-425E-8E6E-3B0A27AA34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687211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>
                <a:latin typeface="Trebuchet MS" pitchFamily="34" charset="0"/>
              </a:rPr>
              <a:t> </a:t>
            </a:r>
          </a:p>
          <a:p>
            <a:pPr eaLnBrk="1" hangingPunct="1"/>
            <a:endParaRPr lang="en-US" sz="180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622"/>
            <a:ext cx="2971800" cy="4190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chemeClr val="accent2">
                    <a:lumMod val="7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D7667E24-6A18-46DC-944B-307C0820DC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9051712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00200"/>
            <a:ext cx="8534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88B3A8B3-BDE5-4C0D-8FFF-B707B63391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26614293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1.xml"/><Relationship Id="rId8" Type="http://schemas.openxmlformats.org/officeDocument/2006/relationships/slideLayout" Target="../slideLayouts/slideLayout62.xml"/><Relationship Id="rId9" Type="http://schemas.openxmlformats.org/officeDocument/2006/relationships/theme" Target="../theme/theme10.xml"/><Relationship Id="rId10" Type="http://schemas.openxmlformats.org/officeDocument/2006/relationships/image" Target="../media/image7.jpeg"/><Relationship Id="rId1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6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theme" Target="../theme/theme3.xml"/><Relationship Id="rId8" Type="http://schemas.openxmlformats.org/officeDocument/2006/relationships/image" Target="../media/image3.jpeg"/><Relationship Id="rId9" Type="http://schemas.openxmlformats.org/officeDocument/2006/relationships/image" Target="../media/image5.jpeg"/><Relationship Id="rId10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jpeg"/><Relationship Id="rId12" Type="http://schemas.openxmlformats.org/officeDocument/2006/relationships/image" Target="../media/image5.jpeg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6.xml"/><Relationship Id="rId8" Type="http://schemas.openxmlformats.org/officeDocument/2006/relationships/slideLayout" Target="../slideLayouts/slideLayout37.xml"/><Relationship Id="rId9" Type="http://schemas.openxmlformats.org/officeDocument/2006/relationships/theme" Target="../theme/theme7.xml"/><Relationship Id="rId10" Type="http://schemas.openxmlformats.org/officeDocument/2006/relationships/image" Target="../media/image3.jpeg"/><Relationship Id="rId11" Type="http://schemas.openxmlformats.org/officeDocument/2006/relationships/image" Target="../media/image5.jpeg"/><Relationship Id="rId1" Type="http://schemas.openxmlformats.org/officeDocument/2006/relationships/slideLayout" Target="../slideLayouts/slideLayout30.xml"/><Relationship Id="rId2" Type="http://schemas.openxmlformats.org/officeDocument/2006/relationships/slideLayout" Target="../slideLayouts/slideLayout31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jpeg"/><Relationship Id="rId12" Type="http://schemas.openxmlformats.org/officeDocument/2006/relationships/image" Target="../media/image5.jpeg"/><Relationship Id="rId1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9.xml"/><Relationship Id="rId3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4.xml"/><Relationship Id="rId8" Type="http://schemas.openxmlformats.org/officeDocument/2006/relationships/slideLayout" Target="../slideLayouts/slideLayout45.xml"/><Relationship Id="rId9" Type="http://schemas.openxmlformats.org/officeDocument/2006/relationships/slideLayout" Target="../slideLayouts/slideLayout46.xml"/><Relationship Id="rId10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theme" Target="../theme/theme9.xml"/><Relationship Id="rId10" Type="http://schemas.openxmlformats.org/officeDocument/2006/relationships/image" Target="../media/image7.jpeg"/><Relationship Id="rId1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750" y="-31750"/>
            <a:ext cx="9207500" cy="692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41-Singapore-logo-final-ppt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8600" y="4572000"/>
            <a:ext cx="3922713" cy="1760538"/>
          </a:xfrm>
          <a:prstGeom prst="rect">
            <a:avLst/>
          </a:prstGeom>
          <a:noFill/>
          <a:ln>
            <a:noFill/>
          </a:ln>
          <a:effectLst>
            <a:outerShdw blurRad="60325" dist="38100" dir="17520031" algn="tl" rotWithShape="0">
              <a:srgbClr val="808080">
                <a:alpha val="56000"/>
              </a:srgbClr>
            </a:outerShdw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</p:sldLayoutIdLst>
  <p:transition spd="slow">
    <p:fade/>
  </p:transition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pitchFamily="-110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pitchFamily="-11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munichbkg3.jpg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0" y="5999163"/>
            <a:ext cx="914400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625" y="6291263"/>
            <a:ext cx="533400" cy="498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524C4C97-042E-474A-986E-8A59C8416B72}" type="slidenum">
              <a:rPr lang="en-US" sz="1800"/>
              <a:pPr>
                <a:defRPr/>
              </a:pPr>
              <a:t>‹#›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621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7F7F7F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pitchFamily="-106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pitchFamily="-106" charset="2"/>
        <a:buChar char="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pitchFamily="-106" charset="2"/>
        <a:buChar char="§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pitchFamily="-106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pitchFamily="-106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bkg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3" descr="tagl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b="36539"/>
          <a:stretch>
            <a:fillRect/>
          </a:stretch>
        </p:blipFill>
        <p:spPr bwMode="auto">
          <a:xfrm>
            <a:off x="757238" y="2286000"/>
            <a:ext cx="123348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4" descr="shadow_rul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3950" y="611188"/>
            <a:ext cx="349250" cy="540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 descr="41-Singapore-logo-140x288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81600"/>
            <a:ext cx="237807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</p:sldLayoutIdLst>
  <p:transition spd="slow">
    <p:fade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7F7F7F"/>
          </a:solidFill>
          <a:latin typeface="+mj-lt"/>
          <a:ea typeface="MS PGothic" pitchFamily="34" charset="-128"/>
          <a:cs typeface="ＭＳ Ｐゴシック" pitchFamily="-110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bkg1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8" descr="shadow_rule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3950" y="1371600"/>
            <a:ext cx="3492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41-Singapore-logo-140x288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81600"/>
            <a:ext cx="237807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</p:sldLayoutIdLst>
  <p:transition spd="slow">
    <p:fade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0" descr="bkg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descr="41-Singapore-logo-140x28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81600"/>
            <a:ext cx="237807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</p:sldLayoutIdLst>
  <p:transition spd="slow">
    <p:fade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683F847-FEC0-476A-9429-41D2E8D94FD2}" type="datetime1">
              <a:rPr lang="en-US"/>
              <a:pPr/>
              <a:t>6/18/11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C2CC83D-347C-4AF0-893C-B4E2CFC8BC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ransition spd="slow">
    <p:fade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bkg1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8" descr="shadow_rule.jp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393950" y="1371600"/>
            <a:ext cx="3492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889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</p:sldLayoutIdLst>
  <p:transition spd="slow">
    <p:fade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bkg1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8" descr="shadow_rule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393950" y="1371600"/>
            <a:ext cx="3492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842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1" r:id="rId8"/>
  </p:sldLayoutIdLst>
  <p:transition spd="slow">
    <p:fade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bkg1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8" descr="shadow_rule.jp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393950" y="1371600"/>
            <a:ext cx="3492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230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</p:sldLayoutIdLst>
  <p:transition spd="slow">
    <p:fade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munichbkg3.jpg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0" y="5999163"/>
            <a:ext cx="914400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625" y="6291263"/>
            <a:ext cx="533400" cy="498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524C4C97-042E-474A-986E-8A59C8416B72}" type="slidenum">
              <a:rPr lang="en-US" sz="1800"/>
              <a:pPr>
                <a:defRPr/>
              </a:pPr>
              <a:t>‹#›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621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7F7F7F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pitchFamily="-106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pitchFamily="-106" charset="2"/>
        <a:buChar char="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pitchFamily="-106" charset="2"/>
        <a:buChar char="§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pitchFamily="-106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pitchFamily="-106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Relationship Id="rId2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ctrTitle"/>
          </p:nvPr>
        </p:nvSpPr>
        <p:spPr bwMode="auto">
          <a:xfrm>
            <a:off x="685800" y="1371600"/>
            <a:ext cx="7772400" cy="2514600"/>
          </a:xfr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/>
              <a:t>ICANN’s </a:t>
            </a:r>
            <a:br>
              <a:rPr lang="en-US" sz="5400" dirty="0" smtClean="0"/>
            </a:br>
            <a:r>
              <a:rPr lang="en-US" sz="5400" dirty="0" smtClean="0"/>
              <a:t>Contractual Compliance Program</a:t>
            </a:r>
          </a:p>
        </p:txBody>
      </p:sp>
      <p:sp>
        <p:nvSpPr>
          <p:cNvPr id="28675" name="Subtitle 2"/>
          <p:cNvSpPr>
            <a:spLocks noGrp="1"/>
          </p:cNvSpPr>
          <p:nvPr>
            <p:ph type="subTitle" idx="1"/>
          </p:nvPr>
        </p:nvSpPr>
        <p:spPr bwMode="auto">
          <a:xfrm>
            <a:off x="1600200" y="4038600"/>
            <a:ext cx="6400800" cy="1371600"/>
          </a:xfr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i="0" dirty="0" smtClean="0"/>
              <a:t>Singapore Meeting</a:t>
            </a:r>
          </a:p>
          <a:p>
            <a:pPr eaLnBrk="1" hangingPunct="1"/>
            <a:r>
              <a:rPr lang="en-US" i="0" dirty="0" smtClean="0"/>
              <a:t>21 June 2011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838200"/>
          </a:xfrm>
        </p:spPr>
        <p:txBody>
          <a:bodyPr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Law Enforcement Initiative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" y="1112838"/>
            <a:ext cx="8458200" cy="4983162"/>
          </a:xfrm>
        </p:spPr>
        <p:txBody>
          <a:bodyPr/>
          <a:lstStyle/>
          <a:p>
            <a:pPr lvl="0" eaLnBrk="1" hangingPunct="1">
              <a:spcAft>
                <a:spcPts val="1200"/>
              </a:spcAft>
              <a:buSzPct val="123000"/>
            </a:pPr>
            <a:r>
              <a:rPr lang="en-US" b="1" dirty="0">
                <a:solidFill>
                  <a:prstClr val="black"/>
                </a:solidFill>
                <a:ea typeface="ＭＳ Ｐゴシック" pitchFamily="34" charset="-128"/>
              </a:rPr>
              <a:t>Purpose:</a:t>
            </a:r>
            <a:r>
              <a:rPr lang="en-US" dirty="0">
                <a:solidFill>
                  <a:prstClr val="black"/>
                </a:solidFill>
                <a:ea typeface="ＭＳ Ｐゴシック" pitchFamily="34" charset="-128"/>
              </a:rPr>
              <a:t> To formalize the processes for referring </a:t>
            </a:r>
            <a:r>
              <a:rPr lang="en-US" dirty="0" smtClean="0">
                <a:solidFill>
                  <a:prstClr val="black"/>
                </a:solidFill>
                <a:ea typeface="ＭＳ Ｐゴシック" pitchFamily="34" charset="-128"/>
              </a:rPr>
              <a:t>clear cases </a:t>
            </a:r>
            <a:r>
              <a:rPr lang="en-US" dirty="0">
                <a:solidFill>
                  <a:prstClr val="black"/>
                </a:solidFill>
                <a:ea typeface="ＭＳ Ｐゴシック" pitchFamily="34" charset="-128"/>
              </a:rPr>
              <a:t>to law enforcement and receiving </a:t>
            </a:r>
            <a:r>
              <a:rPr lang="en-US" dirty="0" smtClean="0">
                <a:solidFill>
                  <a:prstClr val="black"/>
                </a:solidFill>
                <a:ea typeface="ＭＳ Ｐゴシック" pitchFamily="34" charset="-128"/>
              </a:rPr>
              <a:t>contractual compliance related complaints </a:t>
            </a:r>
            <a:r>
              <a:rPr lang="en-US" dirty="0">
                <a:solidFill>
                  <a:prstClr val="black"/>
                </a:solidFill>
                <a:ea typeface="ＭＳ Ｐゴシック" pitchFamily="34" charset="-128"/>
              </a:rPr>
              <a:t>from law </a:t>
            </a:r>
            <a:r>
              <a:rPr lang="en-US" dirty="0" smtClean="0">
                <a:solidFill>
                  <a:prstClr val="black"/>
                </a:solidFill>
                <a:ea typeface="ＭＳ Ｐゴシック" pitchFamily="34" charset="-128"/>
              </a:rPr>
              <a:t>enforcement </a:t>
            </a: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  <a:p>
            <a:pPr lvl="0" eaLnBrk="1" hangingPunct="1">
              <a:spcAft>
                <a:spcPts val="1200"/>
              </a:spcAft>
              <a:buSzPct val="123000"/>
            </a:pPr>
            <a:r>
              <a:rPr lang="en-US" b="1" dirty="0">
                <a:solidFill>
                  <a:prstClr val="black"/>
                </a:solidFill>
                <a:ea typeface="ＭＳ Ｐゴシック" pitchFamily="34" charset="-128"/>
              </a:rPr>
              <a:t>Plan:</a:t>
            </a:r>
            <a:r>
              <a:rPr lang="en-US" b="1" dirty="0" smtClean="0">
                <a:solidFill>
                  <a:prstClr val="black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prstClr val="black"/>
                </a:solidFill>
                <a:ea typeface="ＭＳ Ｐゴシック" pitchFamily="34" charset="-128"/>
              </a:rPr>
              <a:t>To define </a:t>
            </a:r>
            <a:r>
              <a:rPr lang="en-US" dirty="0">
                <a:solidFill>
                  <a:prstClr val="black"/>
                </a:solidFill>
                <a:ea typeface="ＭＳ Ｐゴシック" pitchFamily="34" charset="-128"/>
              </a:rPr>
              <a:t>roles and responsibilities of law enforcement and ICANN and</a:t>
            </a:r>
            <a:r>
              <a:rPr lang="en-US" dirty="0" smtClean="0">
                <a:solidFill>
                  <a:prstClr val="black"/>
                </a:solidFill>
                <a:ea typeface="ＭＳ Ｐゴシック" pitchFamily="34" charset="-128"/>
              </a:rPr>
              <a:t> develop criteria for referrals  </a:t>
            </a: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02C-262A-49F9-8A7B-A1491100067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46684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81000" y="815975"/>
            <a:ext cx="8382000" cy="12414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Overview of Compliance Activities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2D02C-262A-49F9-8A7B-A1491100067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56850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icture Placeholder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706349"/>
              </p:ext>
            </p:extLst>
          </p:nvPr>
        </p:nvGraphicFramePr>
        <p:xfrm>
          <a:off x="304800" y="1600200"/>
          <a:ext cx="8534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295400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Consumer Complaint Analysis </a:t>
            </a:r>
            <a:br>
              <a:rPr lang="en-US" sz="2800" dirty="0" smtClean="0">
                <a:solidFill>
                  <a:schemeClr val="tx1"/>
                </a:solidFill>
                <a:latin typeface="+mj-lt"/>
              </a:rPr>
            </a:b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(January – May 2011)</a:t>
            </a:r>
            <a:br>
              <a:rPr lang="en-US" sz="2800" dirty="0" smtClean="0">
                <a:solidFill>
                  <a:schemeClr val="tx1"/>
                </a:solidFill>
                <a:latin typeface="+mj-lt"/>
              </a:rPr>
            </a:b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Total Complaints = 5,675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3A8B3-BDE5-4C0D-8FFF-B707B633914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68768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0B01B0-3FF7-4F99-8692-C6E42E2E2EE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" y="0"/>
            <a:ext cx="88836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Trebuchet MS"/>
              </a:rPr>
              <a:t>3,114 </a:t>
            </a:r>
            <a:r>
              <a:rPr lang="en-US" sz="3800" dirty="0">
                <a:solidFill>
                  <a:prstClr val="black"/>
                </a:solidFill>
                <a:latin typeface="Calibri"/>
                <a:ea typeface="ＭＳ Ｐゴシック" pitchFamily="34" charset="-128"/>
                <a:cs typeface="Trebuchet MS"/>
              </a:rPr>
              <a:t>Compliance Notices Sent to Registrars </a:t>
            </a:r>
          </a:p>
          <a:p>
            <a:pPr algn="ctr"/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34" charset="-128"/>
                <a:cs typeface="Trebuchet MS"/>
              </a:rPr>
              <a:t>January 2011 to mid-June 2011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6200" y="1219200"/>
            <a:ext cx="9144000" cy="6019800"/>
            <a:chOff x="-152400" y="1142999"/>
            <a:chExt cx="9144000" cy="6019800"/>
          </a:xfrm>
        </p:grpSpPr>
        <p:graphicFrame>
          <p:nvGraphicFramePr>
            <p:cNvPr id="19" name="Chart 18"/>
            <p:cNvGraphicFramePr/>
            <p:nvPr>
              <p:extLst>
                <p:ext uri="{D42A27DB-BD31-4B8C-83A1-F6EECF244321}">
  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0490169"/>
                </p:ext>
              </p:extLst>
            </p:nvPr>
          </p:nvGraphicFramePr>
          <p:xfrm>
            <a:off x="152400" y="1219200"/>
            <a:ext cx="8839200" cy="59435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-152400" y="2938045"/>
              <a:ext cx="1143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</a:rPr>
                <a:t>UDRP</a:t>
              </a:r>
              <a:endParaRPr lang="en-US" sz="1600" b="1" dirty="0">
                <a:solidFill>
                  <a:prstClr val="black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200" y="1642645"/>
              <a:ext cx="2057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</a:rPr>
                <a:t>WHOIS Server</a:t>
              </a:r>
              <a:endParaRPr lang="en-US" sz="16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-76200" y="2362200"/>
              <a:ext cx="1828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</a:rPr>
                <a:t>WDPRS (Inaccuracy)</a:t>
              </a:r>
              <a:endParaRPr lang="en-US" sz="1600" b="1" dirty="0">
                <a:solidFill>
                  <a:prstClr val="black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6000" y="1735723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</a:rPr>
                <a:t>WDRP</a:t>
              </a:r>
              <a:endParaRPr lang="en-US" sz="16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48000" y="1337845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</a:rPr>
                <a:t>Financial</a:t>
              </a:r>
              <a:endParaRPr lang="en-US" sz="1600" b="1" dirty="0">
                <a:solidFill>
                  <a:prstClr val="black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67200" y="1142999"/>
              <a:ext cx="1143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prstClr val="black"/>
                  </a:solidFill>
                </a:rPr>
                <a:t>Miscel</a:t>
              </a:r>
              <a:endParaRPr lang="en-US" sz="1600" b="1" dirty="0">
                <a:solidFill>
                  <a:prstClr val="black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67400" y="1219199"/>
              <a:ext cx="2057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</a:rPr>
                <a:t>IRTP Audit</a:t>
              </a:r>
              <a:endParaRPr lang="en-US" sz="1600" b="1" dirty="0">
                <a:solidFill>
                  <a:prstClr val="black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19800" y="16764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</a:rPr>
                <a:t>RDE</a:t>
              </a:r>
              <a:endParaRPr lang="en-US" sz="1600" b="1" dirty="0">
                <a:solidFill>
                  <a:prstClr val="black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33950" y="4476690"/>
              <a:ext cx="1314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prstClr val="black"/>
                  </a:solidFill>
                </a:rPr>
                <a:t>Transfer</a:t>
              </a:r>
              <a:endParaRPr lang="en-US" sz="2000" b="1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 rot="16200000" flipH="1">
            <a:off x="1409700" y="2019300"/>
            <a:ext cx="457199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62000" y="3200400"/>
            <a:ext cx="407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318851" y="1656401"/>
            <a:ext cx="481749" cy="2485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7" idx="1"/>
          </p:cNvCxnSpPr>
          <p:nvPr/>
        </p:nvCxnSpPr>
        <p:spPr>
          <a:xfrm flipH="1">
            <a:off x="5791200" y="1921878"/>
            <a:ext cx="457200" cy="677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523999" y="2856131"/>
            <a:ext cx="381001" cy="1670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048000" y="2082716"/>
            <a:ext cx="228600" cy="254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29200" y="1524000"/>
            <a:ext cx="133350" cy="1692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47685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-110" charset="-128"/>
              </a:rPr>
              <a:t>25 Escalated Compliance Actions </a:t>
            </a:r>
            <a:br>
              <a:rPr lang="en-US" dirty="0">
                <a:solidFill>
                  <a:prstClr val="black"/>
                </a:solidFill>
                <a:latin typeface="Calibri"/>
                <a:ea typeface="ＭＳ Ｐゴシック" pitchFamily="-110" charset="-128"/>
              </a:rPr>
            </a:br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-110" charset="-128"/>
              </a:rPr>
              <a:t>January to mid-June 2011</a:t>
            </a:r>
            <a:endParaRPr lang="en-US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04800" y="1600200"/>
            <a:ext cx="8382000" cy="4525962"/>
          </a:xfrm>
        </p:spPr>
        <p:txBody>
          <a:bodyPr/>
          <a:lstStyle/>
          <a:p>
            <a:pPr marL="1143000" lvl="2" indent="-228600" eaLnBrk="1" hangingPunct="1">
              <a:spcAft>
                <a:spcPts val="1200"/>
              </a:spcAft>
              <a:buSzPct val="123000"/>
            </a:pPr>
            <a:r>
              <a:rPr lang="en-US" sz="2800" dirty="0">
                <a:solidFill>
                  <a:prstClr val="black"/>
                </a:solidFill>
                <a:ea typeface="ＭＳ Ｐゴシック" pitchFamily="34" charset="-128"/>
              </a:rPr>
              <a:t>3 -  Registrar Non-Renewals</a:t>
            </a:r>
          </a:p>
          <a:p>
            <a:pPr marL="1143000" lvl="2" indent="-228600" eaLnBrk="1" hangingPunct="1">
              <a:spcAft>
                <a:spcPts val="1200"/>
              </a:spcAft>
              <a:buSzPct val="123000"/>
            </a:pPr>
            <a:r>
              <a:rPr lang="en-US" sz="2800" dirty="0">
                <a:solidFill>
                  <a:prstClr val="black"/>
                </a:solidFill>
                <a:ea typeface="ＭＳ Ｐゴシック" pitchFamily="34" charset="-128"/>
              </a:rPr>
              <a:t> 1  - Registrar Termination</a:t>
            </a:r>
          </a:p>
          <a:p>
            <a:pPr marL="1143000" lvl="2" indent="-228600" eaLnBrk="1" hangingPunct="1">
              <a:spcAft>
                <a:spcPts val="1200"/>
              </a:spcAft>
              <a:buSzPct val="123000"/>
            </a:pPr>
            <a:r>
              <a:rPr lang="en-US" sz="2800" dirty="0">
                <a:solidFill>
                  <a:prstClr val="black"/>
                </a:solidFill>
                <a:ea typeface="ＭＳ Ｐゴシック" pitchFamily="34" charset="-128"/>
              </a:rPr>
              <a:t>22 -  Registrar Breach Notices</a:t>
            </a:r>
          </a:p>
          <a:p>
            <a:pPr marL="1143000" lvl="2" indent="-228600" eaLnBrk="1" hangingPunct="1">
              <a:spcAft>
                <a:spcPts val="1200"/>
              </a:spcAft>
              <a:buSzPct val="123000"/>
            </a:pPr>
            <a:r>
              <a:rPr lang="en-US" sz="2800" dirty="0">
                <a:solidFill>
                  <a:prstClr val="black"/>
                </a:solidFill>
                <a:ea typeface="ＭＳ Ｐゴシック" pitchFamily="34" charset="-128"/>
              </a:rPr>
              <a:t> 1  - Registry Breach Notice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DC17-A1F4-49AB-9198-5959210D219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62406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icture Placeholder 3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5891599"/>
              </p:ext>
            </p:extLst>
          </p:nvPr>
        </p:nvGraphicFramePr>
        <p:xfrm>
          <a:off x="381000" y="1524000"/>
          <a:ext cx="8153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j-lt"/>
              </a:rPr>
              <a:t>61 Registrars Non-Renewed or </a:t>
            </a:r>
            <a:br>
              <a:rPr lang="en-US" sz="3200" dirty="0" smtClean="0">
                <a:solidFill>
                  <a:schemeClr val="tx1"/>
                </a:solidFill>
                <a:latin typeface="+mj-lt"/>
              </a:rPr>
            </a:b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Terminated Since 2003</a:t>
            </a: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2D02C-262A-49F9-8A7B-A1491100067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866153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762000"/>
          </a:xfrm>
        </p:spPr>
        <p:txBody>
          <a:bodyPr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-110" charset="-128"/>
              </a:rPr>
              <a:t>Port 43 Whois Monitoring</a:t>
            </a:r>
            <a:endParaRPr lang="en-US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81000" y="914400"/>
            <a:ext cx="8305800" cy="5211762"/>
          </a:xfrm>
        </p:spPr>
        <p:txBody>
          <a:bodyPr/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ea typeface="ＭＳ Ｐゴシック" pitchFamily="-106" charset="-128"/>
                <a:cs typeface="ＭＳ Ｐゴシック" pitchFamily="-106" charset="-128"/>
              </a:rPr>
              <a:t>Most registrars continued to provide access to Whois data in a manner reasonably compliant with the RAA; representing a 99% compliance rate; and </a:t>
            </a:r>
          </a:p>
          <a:p>
            <a:pPr lvl="0"/>
            <a:endParaRPr lang="en-US" sz="2400" dirty="0">
              <a:solidFill>
                <a:prstClr val="black"/>
              </a:solidFill>
              <a:ea typeface="ＭＳ Ｐゴシック" pitchFamily="-106" charset="-128"/>
              <a:cs typeface="ＭＳ Ｐゴシック" pitchFamily="-106" charset="-128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ea typeface="ＭＳ Ｐゴシック" pitchFamily="-106" charset="-128"/>
                <a:cs typeface="ＭＳ Ｐゴシック" pitchFamily="-106" charset="-128"/>
              </a:rPr>
              <a:t>Out of 970+ accredited registrars, 3 registrars temporarily blocked ICANN’s access to their Whois service via port 43.</a:t>
            </a:r>
          </a:p>
          <a:p>
            <a:pPr lvl="0"/>
            <a:endParaRPr lang="en-US" sz="2400" dirty="0">
              <a:solidFill>
                <a:prstClr val="black"/>
              </a:solidFill>
              <a:ea typeface="ＭＳ Ｐゴシック" pitchFamily="-106" charset="-128"/>
              <a:cs typeface="ＭＳ Ｐゴシック" pitchFamily="-106" charset="-128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ea typeface="ＭＳ Ｐゴシック" pitchFamily="-110" charset="-128"/>
              </a:rPr>
              <a:t>ICANN </a:t>
            </a:r>
            <a:r>
              <a:rPr lang="en-US" sz="2800" dirty="0">
                <a:solidFill>
                  <a:prstClr val="black"/>
                </a:solidFill>
                <a:ea typeface="ＭＳ Ｐゴシック" pitchFamily="-110" charset="-128"/>
              </a:rPr>
              <a:t>set up web-based Whois proxies to conduct Whois queries from hosts not associated with ICANN. </a:t>
            </a:r>
            <a:endParaRPr lang="en-US" sz="2800" dirty="0">
              <a:solidFill>
                <a:prstClr val="black"/>
              </a:solidFill>
              <a:ea typeface="Calibri" pitchFamily="-106" charset="0"/>
              <a:cs typeface="Calibri" pitchFamily="-106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6AAF-55C3-4031-A4FA-1486F332004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45610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524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+mj-lt"/>
                <a:ea typeface="ＭＳ Ｐゴシック" pitchFamily="34" charset="-128"/>
              </a:rPr>
              <a:t>73 RDE Notices </a:t>
            </a:r>
            <a:r>
              <a:rPr lang="en-US" sz="3200" dirty="0" smtClean="0">
                <a:latin typeface="+mj-lt"/>
                <a:ea typeface="ＭＳ Ｐゴシック" pitchFamily="34" charset="-128"/>
              </a:rPr>
              <a:t>Sent </a:t>
            </a:r>
          </a:p>
          <a:p>
            <a:pPr algn="ctr"/>
            <a:r>
              <a:rPr lang="en-US" sz="3200" dirty="0" smtClean="0">
                <a:latin typeface="+mj-lt"/>
                <a:ea typeface="ＭＳ Ｐゴシック" pitchFamily="34" charset="-128"/>
              </a:rPr>
              <a:t>January </a:t>
            </a:r>
            <a:r>
              <a:rPr lang="en-US" sz="3200" dirty="0">
                <a:latin typeface="+mj-lt"/>
                <a:ea typeface="ＭＳ Ｐゴシック" pitchFamily="34" charset="-128"/>
              </a:rPr>
              <a:t>2011 to mid-June 2011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9273" y="4953000"/>
            <a:ext cx="6546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n>
                  <a:solidFill>
                    <a:srgbClr val="687B1D"/>
                  </a:solidFill>
                </a:ln>
                <a:solidFill>
                  <a:srgbClr val="6D8737"/>
                </a:solidFill>
                <a:ea typeface="ＭＳ Ｐゴシック" pitchFamily="34" charset="-128"/>
              </a:rPr>
              <a:t>Registrars resolved after 1</a:t>
            </a:r>
            <a:r>
              <a:rPr lang="en-US" sz="1800" b="1" baseline="30000" dirty="0">
                <a:ln>
                  <a:solidFill>
                    <a:srgbClr val="687B1D"/>
                  </a:solidFill>
                </a:ln>
                <a:solidFill>
                  <a:srgbClr val="6D8737"/>
                </a:solidFill>
                <a:ea typeface="ＭＳ Ｐゴシック" pitchFamily="34" charset="-128"/>
              </a:rPr>
              <a:t>st</a:t>
            </a:r>
            <a:r>
              <a:rPr lang="en-US" sz="1800" b="1" dirty="0">
                <a:ln>
                  <a:solidFill>
                    <a:srgbClr val="687B1D"/>
                  </a:solidFill>
                </a:ln>
                <a:solidFill>
                  <a:srgbClr val="6D8737"/>
                </a:solidFill>
                <a:ea typeface="ＭＳ Ｐゴシック" pitchFamily="34" charset="-128"/>
              </a:rPr>
              <a:t> inquiry</a:t>
            </a:r>
          </a:p>
          <a:p>
            <a:r>
              <a:rPr lang="en-US" sz="1800" b="1" dirty="0">
                <a:ln>
                  <a:solidFill>
                    <a:srgbClr val="687B1D"/>
                  </a:solidFill>
                </a:ln>
                <a:solidFill>
                  <a:srgbClr val="9CD92B"/>
                </a:solidFill>
                <a:ea typeface="ＭＳ Ｐゴシック" pitchFamily="34" charset="-128"/>
              </a:rPr>
              <a:t>Registrars resolved after 2</a:t>
            </a:r>
            <a:r>
              <a:rPr lang="en-US" sz="1800" b="1" baseline="30000" dirty="0">
                <a:ln>
                  <a:solidFill>
                    <a:srgbClr val="687B1D"/>
                  </a:solidFill>
                </a:ln>
                <a:solidFill>
                  <a:srgbClr val="9CD92B"/>
                </a:solidFill>
                <a:ea typeface="ＭＳ Ｐゴシック" pitchFamily="34" charset="-128"/>
              </a:rPr>
              <a:t>nd</a:t>
            </a:r>
            <a:r>
              <a:rPr lang="en-US" sz="1800" b="1" dirty="0">
                <a:ln>
                  <a:solidFill>
                    <a:srgbClr val="687B1D"/>
                  </a:solidFill>
                </a:ln>
                <a:solidFill>
                  <a:srgbClr val="9CD92B"/>
                </a:solidFill>
                <a:ea typeface="ＭＳ Ｐゴシック" pitchFamily="34" charset="-128"/>
              </a:rPr>
              <a:t> inquiry</a:t>
            </a:r>
          </a:p>
          <a:p>
            <a:r>
              <a:rPr lang="en-US" sz="1400" dirty="0">
                <a:solidFill>
                  <a:prstClr val="black"/>
                </a:solidFill>
                <a:ea typeface="ＭＳ Ｐゴシック" pitchFamily="34" charset="-128"/>
              </a:rPr>
              <a:t>Note: Between Jan 2011 and June 2011, 7 out of 73 Registrars (8.2%) did not resolve after the 2</a:t>
            </a:r>
            <a:r>
              <a:rPr lang="en-US" sz="1400" baseline="30000" dirty="0">
                <a:solidFill>
                  <a:prstClr val="black"/>
                </a:solidFill>
                <a:ea typeface="ＭＳ Ｐゴシック" pitchFamily="34" charset="-128"/>
              </a:rPr>
              <a:t>nd</a:t>
            </a:r>
            <a:r>
              <a:rPr lang="en-US" sz="1400" dirty="0">
                <a:solidFill>
                  <a:prstClr val="black"/>
                </a:solidFill>
                <a:ea typeface="ＭＳ Ｐゴシック" pitchFamily="34" charset="-128"/>
              </a:rPr>
              <a:t> inquiry / follow-up required.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10600" y="6400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143000" y="1371600"/>
          <a:ext cx="6858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119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514600" y="457200"/>
            <a:ext cx="6162722" cy="12414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Questions and Comments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2D02C-262A-49F9-8A7B-A1491100067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34469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ctrTitle"/>
          </p:nvPr>
        </p:nvSpPr>
        <p:spPr bwMode="auto">
          <a:xfrm>
            <a:off x="685800" y="2800350"/>
            <a:ext cx="7772400" cy="1009650"/>
          </a:xfr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Trebuchet MS" pitchFamily="34" charset="0"/>
              </a:rPr>
              <a:t>Thank You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 bwMode="auto">
          <a:xfrm>
            <a:off x="470731" y="114300"/>
            <a:ext cx="8382000" cy="571500"/>
          </a:xfr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dirty="0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Agenda</a:t>
            </a:r>
            <a:endParaRPr lang="en-US" dirty="0" smtClean="0">
              <a:latin typeface="+mj-lt"/>
            </a:endParaRPr>
          </a:p>
        </p:txBody>
      </p:sp>
      <p:sp>
        <p:nvSpPr>
          <p:cNvPr id="29699" name="Subtitle 2"/>
          <p:cNvSpPr>
            <a:spLocks noGrp="1"/>
          </p:cNvSpPr>
          <p:nvPr>
            <p:ph type="body" sz="quarter" idx="11"/>
          </p:nvPr>
        </p:nvSpPr>
        <p:spPr bwMode="auto">
          <a:xfrm>
            <a:off x="304800" y="1371600"/>
            <a:ext cx="8382000" cy="4602162"/>
          </a:xfr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600" dirty="0"/>
              <a:t>Senior </a:t>
            </a:r>
            <a:r>
              <a:rPr lang="en-US" sz="3600" dirty="0" smtClean="0"/>
              <a:t>Director Introduction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/>
              <a:t>Contractual </a:t>
            </a:r>
            <a:r>
              <a:rPr lang="en-US" sz="3600" dirty="0"/>
              <a:t>Compliance</a:t>
            </a:r>
            <a:r>
              <a:rPr lang="en-US" sz="3600" dirty="0" smtClean="0"/>
              <a:t> Short Term Plan </a:t>
            </a:r>
            <a:endParaRPr lang="en-US" sz="36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/>
              <a:t>Major Initiatives</a:t>
            </a:r>
            <a:endParaRPr lang="en-US" sz="36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/>
              <a:t>Overview of Compliance Activities  </a:t>
            </a:r>
            <a:endParaRPr lang="en-US" sz="3600" dirty="0"/>
          </a:p>
          <a:p>
            <a:pPr marL="342900" lvl="1" indent="-342900">
              <a:buFont typeface="Arial" pitchFamily="34" charset="0"/>
              <a:buChar char="•"/>
            </a:pPr>
            <a:endParaRPr lang="en-US" sz="36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3600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C751AE1F-C805-47DC-9453-2DE565FF360C}" type="slidenum">
              <a:rPr lang="en-US" sz="1800">
                <a:solidFill>
                  <a:srgbClr val="FFFFFF"/>
                </a:solidFill>
                <a:latin typeface="Calibri" pitchFamily="34" charset="0"/>
              </a:rPr>
              <a:pPr eaLnBrk="1" hangingPunct="1"/>
              <a:t>2</a:t>
            </a:fld>
            <a:endParaRPr lang="en-US" sz="18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j-lt"/>
              </a:rPr>
            </a:br>
            <a:r>
              <a:rPr lang="en-US" dirty="0">
                <a:solidFill>
                  <a:schemeClr val="tx1"/>
                </a:solidFill>
                <a:latin typeface="+mj-lt"/>
              </a:rPr>
              <a:t>Senior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Director, Maguy Serad</a:t>
            </a:r>
            <a:endParaRPr lang="en-US" b="1" dirty="0">
              <a:solidFill>
                <a:schemeClr val="tx1"/>
              </a:solidFill>
              <a:latin typeface="+mj-lt"/>
              <a:ea typeface="+mj-ea"/>
            </a:endParaRPr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4BF12A8B-3450-4705-A926-F2B2377A48DA}" type="slidenum">
              <a:rPr lang="en-US" sz="1800">
                <a:solidFill>
                  <a:srgbClr val="FFFFFF"/>
                </a:solidFill>
                <a:latin typeface="Calibri" pitchFamily="34" charset="0"/>
              </a:rPr>
              <a:pPr eaLnBrk="1" hangingPunct="1"/>
              <a:t>3</a:t>
            </a:fld>
            <a:endParaRPr 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25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533400" y="685800"/>
            <a:ext cx="8418320" cy="5467350"/>
          </a:xfr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Background</a:t>
            </a:r>
          </a:p>
          <a:p>
            <a:pPr lvl="1"/>
            <a:r>
              <a:rPr lang="en-US" sz="2000" dirty="0"/>
              <a:t>Over 20 years of experience in compliance, technology, program management and global business operations</a:t>
            </a:r>
          </a:p>
          <a:p>
            <a:pPr lvl="1"/>
            <a:r>
              <a:rPr lang="en-US" sz="2000" dirty="0"/>
              <a:t>Certified Master Black Belt Six-Sigma </a:t>
            </a:r>
          </a:p>
          <a:p>
            <a:pPr lvl="1"/>
            <a:r>
              <a:rPr lang="en-US" sz="2000" dirty="0"/>
              <a:t>Led multiple strategic projects (cross functional teams) </a:t>
            </a:r>
          </a:p>
          <a:p>
            <a:pPr lvl="2"/>
            <a:r>
              <a:rPr lang="en-US" sz="2000" dirty="0"/>
              <a:t>To deliver quantifiable results,</a:t>
            </a:r>
          </a:p>
          <a:p>
            <a:pPr lvl="2"/>
            <a:r>
              <a:rPr lang="en-US" sz="2000" dirty="0"/>
              <a:t>To improve quality of operations,</a:t>
            </a:r>
          </a:p>
          <a:p>
            <a:pPr lvl="2"/>
            <a:r>
              <a:rPr lang="en-US" sz="2000" dirty="0"/>
              <a:t>To drive customer satisfaction </a:t>
            </a:r>
          </a:p>
          <a:p>
            <a:pPr lvl="1"/>
            <a:r>
              <a:rPr lang="en-US" sz="2000" dirty="0"/>
              <a:t>Fluent in English, French and Arabic</a:t>
            </a:r>
          </a:p>
          <a:p>
            <a:r>
              <a:rPr lang="en-US" dirty="0"/>
              <a:t>Style and Philosophy</a:t>
            </a:r>
          </a:p>
          <a:p>
            <a:pPr lvl="1"/>
            <a:r>
              <a:rPr lang="en-US" sz="2000" dirty="0">
                <a:ea typeface="Calibri" charset="0"/>
                <a:cs typeface="Calibri" charset="0"/>
              </a:rPr>
              <a:t>Communicate, Keep it </a:t>
            </a:r>
            <a:r>
              <a:rPr lang="en-US" sz="2000" dirty="0" smtClean="0">
                <a:ea typeface="Calibri" charset="0"/>
                <a:cs typeface="Calibri" charset="0"/>
              </a:rPr>
              <a:t>Simple</a:t>
            </a:r>
            <a:r>
              <a:rPr lang="en-US" sz="2000" dirty="0">
                <a:ea typeface="Calibri" charset="0"/>
                <a:cs typeface="Calibri" charset="0"/>
              </a:rPr>
              <a:t>, Fact </a:t>
            </a:r>
            <a:r>
              <a:rPr lang="en-US" sz="2000" dirty="0" smtClean="0">
                <a:ea typeface="Calibri" charset="0"/>
                <a:cs typeface="Calibri" charset="0"/>
              </a:rPr>
              <a:t>Based Decisions</a:t>
            </a:r>
            <a:r>
              <a:rPr lang="en-US" sz="2000" dirty="0">
                <a:ea typeface="Calibri" charset="0"/>
                <a:cs typeface="Calibri" charset="0"/>
              </a:rPr>
              <a:t>, Accountability, Manage Results</a:t>
            </a:r>
          </a:p>
          <a:p>
            <a:pPr eaLnBrk="1" hangingPunct="1">
              <a:buFont typeface="+mj-lt" charset="0"/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85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+mj-lt"/>
              </a:rPr>
              <a:t>Short Term Plan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8600" y="990600"/>
            <a:ext cx="8458200" cy="5135562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/>
              <a:t>Support current compliance activities</a:t>
            </a:r>
          </a:p>
          <a:p>
            <a:pPr marL="457200" indent="-45720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/>
              <a:t>Assess current state of the contractual  compliance program and identify opportunities to improve efficiency and effectiveness </a:t>
            </a:r>
          </a:p>
          <a:p>
            <a:pPr marL="457200" indent="-45720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/>
              <a:t>Understand the ICANN model and the interests of stakeholder groups</a:t>
            </a:r>
          </a:p>
          <a:p>
            <a:pPr marL="457200" indent="-45720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/>
              <a:t>Cultivate relationships with the ICANN community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6AAF-55C3-4031-A4FA-1486F332004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18040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solidFill>
                  <a:schemeClr val="tx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rPr>
              <a:t/>
            </a:r>
            <a:br>
              <a:rPr lang="en-US" dirty="0">
                <a:solidFill>
                  <a:schemeClr val="tx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rPr>
            </a:br>
            <a:r>
              <a:rPr lang="en-US" dirty="0" smtClean="0">
                <a:solidFill>
                  <a:schemeClr val="tx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rPr>
              <a:t>Major Initiatives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" y="914400"/>
            <a:ext cx="8458200" cy="5211762"/>
          </a:xfrm>
        </p:spPr>
        <p:txBody>
          <a:bodyPr/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ea typeface="ＭＳ Ｐゴシック" pitchFamily="-106" charset="-128"/>
                <a:cs typeface="ＭＳ Ｐゴシック" pitchFamily="-106" charset="-128"/>
              </a:rPr>
              <a:t>Staffing Update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ea typeface="ＭＳ Ｐゴシック" pitchFamily="-106" charset="-128"/>
                <a:cs typeface="ＭＳ Ｐゴシック" pitchFamily="-106" charset="-128"/>
              </a:rPr>
              <a:t>Operational Effectiveness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ea typeface="ＭＳ Ｐゴシック" pitchFamily="-106" charset="-128"/>
                <a:cs typeface="ＭＳ Ｐゴシック" pitchFamily="-106" charset="-128"/>
              </a:rPr>
              <a:t>WHOIS Compliance  </a:t>
            </a:r>
            <a:endParaRPr lang="en-US" sz="2800" dirty="0" smtClean="0">
              <a:solidFill>
                <a:prstClr val="black"/>
              </a:solidFill>
              <a:ea typeface="ＭＳ Ｐゴシック" pitchFamily="-106" charset="-128"/>
              <a:cs typeface="ＭＳ Ｐゴシック" pitchFamily="-106" charset="-128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ea typeface="ＭＳ Ｐゴシック" pitchFamily="-106" charset="-128"/>
                <a:cs typeface="ＭＳ Ｐゴシック" pitchFamily="-106" charset="-128"/>
              </a:rPr>
              <a:t>Enhance Communications and Collaborative Efforts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ea typeface="ＭＳ Ｐゴシック" pitchFamily="-106" charset="-128"/>
                <a:cs typeface="ＭＳ Ｐゴシック" pitchFamily="-106" charset="-128"/>
              </a:rPr>
              <a:t>New gTLD Readiness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ea typeface="ＭＳ Ｐゴシック" pitchFamily="-106" charset="-128"/>
                <a:cs typeface="ＭＳ Ｐゴシック" pitchFamily="-106" charset="-128"/>
              </a:rPr>
              <a:t>Registrar Self Assessment Tool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ea typeface="ＭＳ Ｐゴシック" pitchFamily="-106" charset="-128"/>
                <a:cs typeface="ＭＳ Ｐゴシック" pitchFamily="-106" charset="-128"/>
              </a:rPr>
              <a:t>Registry Data Escrow Audit Plan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ea typeface="ＭＳ Ｐゴシック" pitchFamily="-106" charset="-128"/>
                <a:cs typeface="ＭＳ Ｐゴシック" pitchFamily="-106" charset="-128"/>
              </a:rPr>
              <a:t>Law Enforcement Initiative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02C-262A-49F9-8A7B-A1491100067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04269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762000"/>
          </a:xfrm>
        </p:spPr>
        <p:txBody>
          <a:bodyPr/>
          <a:lstStyle/>
          <a:p>
            <a:pPr algn="ctr"/>
            <a:r>
              <a:rPr lang="en-US" dirty="0">
                <a:solidFill>
                  <a:prstClr val="black"/>
                </a:solidFill>
                <a:latin typeface="+mj-lt"/>
                <a:ea typeface="ＭＳ Ｐゴシック" pitchFamily="-110" charset="-128"/>
              </a:rPr>
              <a:t>Registrar</a:t>
            </a:r>
            <a:r>
              <a:rPr lang="en-US" dirty="0" smtClean="0">
                <a:solidFill>
                  <a:prstClr val="black"/>
                </a:solidFill>
                <a:latin typeface="+mj-lt"/>
                <a:ea typeface="ＭＳ Ｐゴシック" pitchFamily="-110" charset="-128"/>
              </a:rPr>
              <a:t> Self</a:t>
            </a:r>
            <a:r>
              <a:rPr lang="en-US" dirty="0">
                <a:solidFill>
                  <a:prstClr val="black"/>
                </a:solidFill>
                <a:latin typeface="+mj-lt"/>
                <a:ea typeface="ＭＳ Ｐゴシック" pitchFamily="-110" charset="-128"/>
              </a:rPr>
              <a:t>-assessment </a:t>
            </a:r>
            <a:r>
              <a:rPr lang="en-US" dirty="0" smtClean="0">
                <a:solidFill>
                  <a:prstClr val="black"/>
                </a:solidFill>
                <a:latin typeface="+mj-lt"/>
                <a:ea typeface="ＭＳ Ｐゴシック" pitchFamily="-110" charset="-128"/>
              </a:rPr>
              <a:t>Tool</a:t>
            </a:r>
            <a:endParaRPr lang="en-US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04800" y="609600"/>
            <a:ext cx="8382000" cy="5287962"/>
          </a:xfrm>
        </p:spPr>
        <p:txBody>
          <a:bodyPr/>
          <a:lstStyle/>
          <a:p>
            <a:pPr lvl="0" eaLnBrk="1" hangingPunct="1"/>
            <a:r>
              <a:rPr lang="en-US" b="1" dirty="0">
                <a:solidFill>
                  <a:prstClr val="black"/>
                </a:solidFill>
                <a:ea typeface="ＭＳ Ｐゴシック" pitchFamily="-110" charset="-128"/>
              </a:rPr>
              <a:t>Purpose:  </a:t>
            </a:r>
            <a:r>
              <a:rPr lang="en-US" sz="2800" dirty="0" smtClean="0">
                <a:solidFill>
                  <a:prstClr val="black"/>
                </a:solidFill>
                <a:ea typeface="ＭＳ Ｐゴシック" pitchFamily="-110" charset="-128"/>
              </a:rPr>
              <a:t>To implement a proactive and </a:t>
            </a:r>
            <a:r>
              <a:rPr lang="en-US" sz="2800" dirty="0">
                <a:solidFill>
                  <a:prstClr val="black"/>
                </a:solidFill>
                <a:ea typeface="ＭＳ Ｐゴシック" pitchFamily="-110" charset="-128"/>
              </a:rPr>
              <a:t>scalable approach to assess registrar compliance with RAA requirements </a:t>
            </a:r>
          </a:p>
          <a:p>
            <a:pPr lvl="0" eaLnBrk="1" hangingPunct="1"/>
            <a:endParaRPr lang="en-US" dirty="0" smtClean="0">
              <a:solidFill>
                <a:prstClr val="black"/>
              </a:solidFill>
              <a:ea typeface="ＭＳ Ｐゴシック" pitchFamily="-110" charset="-128"/>
            </a:endParaRPr>
          </a:p>
          <a:p>
            <a:pPr lvl="0" eaLnBrk="1" hangingPunct="1"/>
            <a:endParaRPr lang="en-US" b="1" dirty="0" smtClean="0">
              <a:solidFill>
                <a:prstClr val="black"/>
              </a:solidFill>
              <a:ea typeface="ＭＳ Ｐゴシック" pitchFamily="-110" charset="-128"/>
            </a:endParaRPr>
          </a:p>
          <a:p>
            <a:pPr lvl="0" eaLnBrk="1" hangingPunct="1"/>
            <a:r>
              <a:rPr lang="en-US" b="1" dirty="0" smtClean="0">
                <a:solidFill>
                  <a:prstClr val="black"/>
                </a:solidFill>
                <a:ea typeface="ＭＳ Ｐゴシック" pitchFamily="-110" charset="-128"/>
              </a:rPr>
              <a:t/>
            </a:r>
            <a:br>
              <a:rPr lang="en-US" b="1" dirty="0" smtClean="0">
                <a:solidFill>
                  <a:prstClr val="black"/>
                </a:solidFill>
                <a:ea typeface="ＭＳ Ｐゴシック" pitchFamily="-110" charset="-128"/>
              </a:rPr>
            </a:br>
            <a:endParaRPr lang="en-US" b="1" dirty="0" smtClean="0">
              <a:solidFill>
                <a:prstClr val="black"/>
              </a:solidFill>
              <a:ea typeface="ＭＳ Ｐゴシック" pitchFamily="-110" charset="-128"/>
            </a:endParaRPr>
          </a:p>
          <a:p>
            <a:pPr lvl="0" eaLnBrk="1" hangingPunct="1"/>
            <a:r>
              <a:rPr lang="en-US" b="1" dirty="0" smtClean="0">
                <a:solidFill>
                  <a:prstClr val="black"/>
                </a:solidFill>
                <a:ea typeface="ＭＳ Ｐゴシック" pitchFamily="-110" charset="-128"/>
              </a:rPr>
              <a:t>Plan: </a:t>
            </a:r>
            <a:r>
              <a:rPr lang="en-US" sz="2800" dirty="0" smtClean="0">
                <a:solidFill>
                  <a:prstClr val="black"/>
                </a:solidFill>
                <a:ea typeface="ＭＳ Ｐゴシック" pitchFamily="-110" charset="-128"/>
              </a:rPr>
              <a:t>To use an online tool to respond to a questionnaire; a mandatory annual requirement </a:t>
            </a:r>
            <a:endParaRPr lang="en-US" sz="2800" dirty="0" smtClean="0">
              <a:solidFill>
                <a:prstClr val="black"/>
              </a:solidFill>
              <a:latin typeface="Trebuchet MS" pitchFamily="-108" charset="0"/>
              <a:ea typeface="ＭＳ Ｐゴシック" pitchFamily="-110" charset="-128"/>
            </a:endParaRPr>
          </a:p>
          <a:p>
            <a:pPr lvl="0" eaLnBrk="1" hangingPunct="1"/>
            <a:endParaRPr lang="en-US" sz="2800" b="1" dirty="0">
              <a:solidFill>
                <a:prstClr val="black"/>
              </a:solidFill>
              <a:ea typeface="ＭＳ Ｐゴシック" pitchFamily="-110" charset="-128"/>
            </a:endParaRPr>
          </a:p>
          <a:p>
            <a:pPr lvl="0" eaLnBrk="1" hangingPunct="1"/>
            <a:endParaRPr lang="en-US" b="1" dirty="0">
              <a:solidFill>
                <a:prstClr val="black"/>
              </a:solidFill>
              <a:ea typeface="ＭＳ Ｐゴシック" pitchFamily="-110" charset="-128"/>
            </a:endParaRPr>
          </a:p>
          <a:p>
            <a:pPr lvl="0" eaLnBrk="1" hangingPunct="1"/>
            <a:endParaRPr lang="en-US" b="1" dirty="0">
              <a:solidFill>
                <a:prstClr val="black"/>
              </a:solidFill>
              <a:ea typeface="ＭＳ Ｐゴシック" pitchFamily="-110" charset="-128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02C-262A-49F9-8A7B-A1491100067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 descr="C:\Users\pam.little\AppData\Local\Microsoft\Windows\Temporary Internet Files\Content.Outlook\GR32XOXN\5520779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7577" y="2209800"/>
            <a:ext cx="3048000" cy="2209799"/>
          </a:xfrm>
          <a:prstGeom prst="rect">
            <a:avLst/>
          </a:prstGeom>
          <a:noFill/>
        </p:spPr>
      </p:pic>
      <p:pic>
        <p:nvPicPr>
          <p:cNvPr id="1027" name="Picture 3" descr="C:\Users\pam.little\AppData\Local\Microsoft\Windows\Temporary Internet Files\Content.Outlook\GR32XOXN\7593387_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209800"/>
            <a:ext cx="3429000" cy="22097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69844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alibri"/>
                <a:ea typeface="ＭＳ Ｐゴシック" pitchFamily="-110" charset="-128"/>
              </a:rPr>
              <a:t>Registrar </a:t>
            </a:r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-110" charset="-128"/>
              </a:rPr>
              <a:t>Self-assessment 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ＭＳ Ｐゴシック" pitchFamily="-110" charset="-128"/>
              </a:rPr>
              <a:t>Tool</a:t>
            </a:r>
            <a:br>
              <a:rPr lang="en-US" dirty="0" smtClean="0">
                <a:solidFill>
                  <a:prstClr val="black"/>
                </a:solidFill>
                <a:latin typeface="Calibri"/>
                <a:ea typeface="ＭＳ Ｐゴシック" pitchFamily="-110" charset="-128"/>
              </a:rPr>
            </a:br>
            <a:r>
              <a:rPr lang="en-US" dirty="0" smtClean="0">
                <a:solidFill>
                  <a:prstClr val="black"/>
                </a:solidFill>
                <a:latin typeface="Calibri"/>
                <a:ea typeface="ＭＳ Ｐゴシック" pitchFamily="-110" charset="-128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libri"/>
                <a:ea typeface="ＭＳ Ｐゴシック" pitchFamily="-110" charset="-128"/>
              </a:rPr>
              <a:t>Next Steps  </a:t>
            </a: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02C-262A-49F9-8A7B-A1491100067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Picture Placeholder 1"/>
          <p:cNvSpPr txBox="1">
            <a:spLocks/>
          </p:cNvSpPr>
          <p:nvPr/>
        </p:nvSpPr>
        <p:spPr>
          <a:xfrm>
            <a:off x="457200" y="1752600"/>
            <a:ext cx="8229600" cy="4343400"/>
          </a:xfrm>
          <a:prstGeom prst="rect">
            <a:avLst/>
          </a:prstGeom>
        </p:spPr>
      </p:sp>
      <p:sp>
        <p:nvSpPr>
          <p:cNvPr id="10" name="Picture Placeholder 1"/>
          <p:cNvSpPr txBox="1">
            <a:spLocks/>
          </p:cNvSpPr>
          <p:nvPr/>
        </p:nvSpPr>
        <p:spPr>
          <a:xfrm>
            <a:off x="468594" y="1752600"/>
            <a:ext cx="8229600" cy="4343400"/>
          </a:xfrm>
          <a:prstGeom prst="rect">
            <a:avLst/>
          </a:prstGeom>
        </p:spPr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822" y="2133600"/>
            <a:ext cx="2566987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4809" y="2537551"/>
            <a:ext cx="89058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0102" y="3319519"/>
            <a:ext cx="1944687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44789" y="4038600"/>
            <a:ext cx="89693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5068" y="4800600"/>
            <a:ext cx="22066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79326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8731250" cy="762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Registrar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Self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-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assessment Tool </a:t>
            </a:r>
            <a:endParaRPr lang="en-US" sz="36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04800" y="990600"/>
            <a:ext cx="8731250" cy="4906962"/>
          </a:xfrm>
        </p:spPr>
        <p:txBody>
          <a:bodyPr/>
          <a:lstStyle/>
          <a:p>
            <a:pPr lvl="0" eaLnBrk="1" hangingPunct="1">
              <a:buClr>
                <a:srgbClr val="7F7F7F"/>
              </a:buClr>
            </a:pPr>
            <a:r>
              <a:rPr lang="en-US" sz="2800" b="1" dirty="0">
                <a:solidFill>
                  <a:prstClr val="black"/>
                </a:solidFill>
                <a:ea typeface="ＭＳ Ｐゴシック" pitchFamily="-110" charset="-128"/>
              </a:rPr>
              <a:t>(</a:t>
            </a:r>
            <a:r>
              <a:rPr lang="en-US" b="1" dirty="0">
                <a:solidFill>
                  <a:prstClr val="black"/>
                </a:solidFill>
                <a:ea typeface="ＭＳ Ｐゴシック" pitchFamily="-110" charset="-128"/>
              </a:rPr>
              <a:t>Once Implemented) ICANN will:</a:t>
            </a:r>
          </a:p>
          <a:p>
            <a:pPr marL="742950" lvl="1" indent="-285750" eaLnBrk="1" hangingPunct="1">
              <a:buClr>
                <a:srgbClr val="7F7F7F"/>
              </a:buClr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ea typeface="ＭＳ Ｐゴシック" pitchFamily="-110" charset="-128"/>
              </a:rPr>
              <a:t>review, analyze and verify registrars’ </a:t>
            </a:r>
            <a:r>
              <a:rPr lang="en-US" sz="3200" dirty="0" smtClean="0">
                <a:solidFill>
                  <a:prstClr val="black"/>
                </a:solidFill>
                <a:ea typeface="ＭＳ Ｐゴシック" pitchFamily="-110" charset="-128"/>
              </a:rPr>
              <a:t>responses</a:t>
            </a:r>
          </a:p>
          <a:p>
            <a:pPr marL="742950" lvl="1" indent="-285750" eaLnBrk="1" hangingPunct="1">
              <a:buClr>
                <a:srgbClr val="7F7F7F"/>
              </a:buClr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ea typeface="ＭＳ Ｐゴシック" pitchFamily="-110" charset="-128"/>
              </a:rPr>
              <a:t>follow up non-compliance issues by further review, investigation or audit</a:t>
            </a:r>
          </a:p>
          <a:p>
            <a:pPr marL="742950" lvl="1" indent="-285750" eaLnBrk="1" hangingPunct="1">
              <a:buClr>
                <a:srgbClr val="7F7F7F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ea typeface="ＭＳ Ｐゴシック" pitchFamily="-110" charset="-128"/>
              </a:rPr>
              <a:t>work </a:t>
            </a:r>
            <a:r>
              <a:rPr lang="en-US" sz="3200" dirty="0">
                <a:solidFill>
                  <a:prstClr val="black"/>
                </a:solidFill>
                <a:ea typeface="ＭＳ Ｐゴシック" pitchFamily="-110" charset="-128"/>
              </a:rPr>
              <a:t>with registrars to become compliant</a:t>
            </a:r>
          </a:p>
          <a:p>
            <a:pPr marL="742950" lvl="1" indent="-285750" eaLnBrk="1" hangingPunct="1">
              <a:buClr>
                <a:srgbClr val="7F7F7F"/>
              </a:buClr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ea typeface="ＭＳ Ｐゴシック" pitchFamily="-110" charset="-128"/>
              </a:rPr>
              <a:t>publish registrar compliance data and </a:t>
            </a:r>
            <a:r>
              <a:rPr lang="en-US" sz="3200" dirty="0" smtClean="0">
                <a:solidFill>
                  <a:prstClr val="black"/>
                </a:solidFill>
                <a:ea typeface="ＭＳ Ｐゴシック" pitchFamily="-110" charset="-128"/>
              </a:rPr>
              <a:t>trending</a:t>
            </a:r>
            <a:endParaRPr lang="en-US" sz="3200" dirty="0">
              <a:solidFill>
                <a:prstClr val="black"/>
              </a:solidFill>
              <a:ea typeface="ＭＳ Ｐゴシック" pitchFamily="-110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02C-262A-49F9-8A7B-A1491100067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65500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+mj-lt"/>
                <a:ea typeface="ＭＳ Ｐゴシック" pitchFamily="34" charset="-128"/>
              </a:rPr>
              <a:t>Registry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 Data Escrow Audit Plan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" y="1066800"/>
            <a:ext cx="8686800" cy="4874915"/>
          </a:xfrm>
        </p:spPr>
        <p:txBody>
          <a:bodyPr/>
          <a:lstStyle/>
          <a:p>
            <a:pPr lvl="0" eaLnBrk="1" hangingPunct="1">
              <a:spcAft>
                <a:spcPts val="1200"/>
              </a:spcAft>
              <a:buSzPct val="123000"/>
            </a:pPr>
            <a:r>
              <a:rPr lang="en-US" b="1" dirty="0" smtClean="0">
                <a:solidFill>
                  <a:prstClr val="black"/>
                </a:solidFill>
                <a:ea typeface="ＭＳ Ｐゴシック" pitchFamily="34" charset="-128"/>
              </a:rPr>
              <a:t>Purpose</a:t>
            </a:r>
            <a:r>
              <a:rPr lang="en-US" b="1" dirty="0">
                <a:solidFill>
                  <a:prstClr val="black"/>
                </a:solidFill>
                <a:ea typeface="ＭＳ Ｐゴシック" pitchFamily="34" charset="-128"/>
              </a:rPr>
              <a:t>:</a:t>
            </a:r>
            <a:r>
              <a:rPr lang="en-US" dirty="0">
                <a:solidFill>
                  <a:prstClr val="black"/>
                </a:solidFill>
                <a:ea typeface="ＭＳ Ｐゴシック" pitchFamily="34" charset="-128"/>
              </a:rPr>
              <a:t> </a:t>
            </a:r>
            <a:r>
              <a:rPr lang="en-US" dirty="0">
                <a:solidFill>
                  <a:prstClr val="black"/>
                </a:solidFill>
                <a:ea typeface="ＭＳ Ｐゴシック" pitchFamily="-110" charset="-128"/>
              </a:rPr>
              <a:t>To assess </a:t>
            </a:r>
            <a:r>
              <a:rPr lang="en-US" dirty="0" smtClean="0">
                <a:solidFill>
                  <a:prstClr val="black"/>
                </a:solidFill>
                <a:ea typeface="ＭＳ Ｐゴシック" pitchFamily="-110" charset="-128"/>
              </a:rPr>
              <a:t>whether the data deposited </a:t>
            </a:r>
            <a:r>
              <a:rPr lang="en-US" dirty="0">
                <a:solidFill>
                  <a:prstClr val="black"/>
                </a:solidFill>
                <a:ea typeface="ＭＳ Ｐゴシック" pitchFamily="-110" charset="-128"/>
              </a:rPr>
              <a:t>in </a:t>
            </a:r>
            <a:r>
              <a:rPr lang="en-US" dirty="0" smtClean="0">
                <a:solidFill>
                  <a:prstClr val="black"/>
                </a:solidFill>
                <a:ea typeface="ＭＳ Ｐゴシック" pitchFamily="-110" charset="-128"/>
              </a:rPr>
              <a:t>escrow is compliant with the relevant registry agreement</a:t>
            </a:r>
            <a:endParaRPr lang="en-US" dirty="0" smtClean="0">
              <a:solidFill>
                <a:prstClr val="black"/>
              </a:solidFill>
              <a:ea typeface="ＭＳ Ｐゴシック" pitchFamily="34" charset="-128"/>
            </a:endParaRPr>
          </a:p>
          <a:p>
            <a:pPr lvl="0" eaLnBrk="1" hangingPunct="1">
              <a:spcAft>
                <a:spcPts val="1200"/>
              </a:spcAft>
              <a:buSzPct val="123000"/>
            </a:pPr>
            <a:r>
              <a:rPr lang="en-US" b="1" dirty="0" smtClean="0">
                <a:solidFill>
                  <a:prstClr val="black"/>
                </a:solidFill>
                <a:ea typeface="ＭＳ Ｐゴシック" pitchFamily="-110" charset="-128"/>
              </a:rPr>
              <a:t>Plan: </a:t>
            </a:r>
            <a:r>
              <a:rPr lang="en-US" dirty="0" smtClean="0">
                <a:solidFill>
                  <a:prstClr val="black"/>
                </a:solidFill>
                <a:ea typeface="ＭＳ Ｐゴシック" pitchFamily="-110" charset="-128"/>
              </a:rPr>
              <a:t>To use a phased approach with each registry operator for each TLD operated by them; The audits </a:t>
            </a:r>
            <a:r>
              <a:rPr lang="en-US" sz="3200" dirty="0" smtClean="0">
                <a:solidFill>
                  <a:prstClr val="black"/>
                </a:solidFill>
                <a:ea typeface="ＭＳ Ｐゴシック" pitchFamily="-110" charset="-128"/>
              </a:rPr>
              <a:t>will be conducted annually</a:t>
            </a:r>
            <a:endParaRPr lang="en-US" dirty="0" smtClean="0"/>
          </a:p>
          <a:p>
            <a:pPr lvl="0" eaLnBrk="1" hangingPunct="1">
              <a:spcAft>
                <a:spcPts val="1200"/>
              </a:spcAft>
              <a:buSzPct val="123000"/>
            </a:pPr>
            <a:r>
              <a:rPr lang="en-US" sz="2400" u="sng" dirty="0" smtClean="0">
                <a:solidFill>
                  <a:prstClr val="black"/>
                </a:solidFill>
                <a:ea typeface="ＭＳ Ｐゴシック" pitchFamily="-110" charset="-128"/>
              </a:rPr>
              <a:t>Note</a:t>
            </a:r>
            <a:r>
              <a:rPr lang="en-US" sz="2400" dirty="0" smtClean="0">
                <a:solidFill>
                  <a:prstClr val="black"/>
                </a:solidFill>
                <a:ea typeface="ＭＳ Ｐゴシック" pitchFamily="-110" charset="-128"/>
              </a:rPr>
              <a:t>: Necessary protocols will be applied to address confidentiality and security of data.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02C-262A-49F9-8A7B-A1491100067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55347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ngapore_template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9_Office Theme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8_Office Theme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Singapore_template_final</Template>
  <TotalTime>875</TotalTime>
  <Words>705</Words>
  <Application>Microsoft Macintosh PowerPoint</Application>
  <PresentationFormat>On-screen Show (4:3)</PresentationFormat>
  <Paragraphs>132</Paragraphs>
  <Slides>19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10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Singapore_template_final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ICANN’s  Contractual Compliance Program</vt:lpstr>
      <vt:lpstr>Agenda</vt:lpstr>
      <vt:lpstr> Senior Director, Maguy Serad</vt:lpstr>
      <vt:lpstr>Short Term Plan</vt:lpstr>
      <vt:lpstr>  Major Initiatives</vt:lpstr>
      <vt:lpstr>Registrar Self-assessment Tool</vt:lpstr>
      <vt:lpstr>Registrar Self-assessment Tool  Next Steps  </vt:lpstr>
      <vt:lpstr>Registrar Self-assessment Tool </vt:lpstr>
      <vt:lpstr>Registry Data Escrow Audit Plan</vt:lpstr>
      <vt:lpstr>Law Enforcement Initiative</vt:lpstr>
      <vt:lpstr>Overview of Compliance Activities</vt:lpstr>
      <vt:lpstr>Consumer Complaint Analysis  (January – May 2011) Total Complaints = 5,675</vt:lpstr>
      <vt:lpstr>Slide 13</vt:lpstr>
      <vt:lpstr>25 Escalated Compliance Actions  January to mid-June 2011</vt:lpstr>
      <vt:lpstr>61 Registrars Non-Renewed or  Terminated Since 2003</vt:lpstr>
      <vt:lpstr>Port 43 Whois Monitoring</vt:lpstr>
      <vt:lpstr>Slide 17</vt:lpstr>
      <vt:lpstr>Questions and Comments</vt:lpstr>
      <vt:lpstr>Thank You</vt:lpstr>
    </vt:vector>
  </TitlesOfParts>
  <Company>ICANN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ICANN’s Contractual Compliance Program</dc:title>
  <dc:creator>User</dc:creator>
  <cp:lastModifiedBy>Maguy Serad</cp:lastModifiedBy>
  <cp:revision>46</cp:revision>
  <cp:lastPrinted>2011-06-14T20:07:21Z</cp:lastPrinted>
  <dcterms:created xsi:type="dcterms:W3CDTF">2011-06-19T06:12:41Z</dcterms:created>
  <dcterms:modified xsi:type="dcterms:W3CDTF">2011-06-19T06:13:25Z</dcterms:modified>
</cp:coreProperties>
</file>