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  <p:sldMasterId id="2147483664" r:id="rId4"/>
    <p:sldMasterId id="2147483672" r:id="rId5"/>
  </p:sldMasterIdLst>
  <p:notesMasterIdLst>
    <p:notesMasterId r:id="rId20"/>
  </p:notesMasterIdLst>
  <p:handoutMasterIdLst>
    <p:handoutMasterId r:id="rId21"/>
  </p:handoutMasterIdLst>
  <p:sldIdLst>
    <p:sldId id="256" r:id="rId6"/>
    <p:sldId id="257" r:id="rId7"/>
    <p:sldId id="286" r:id="rId8"/>
    <p:sldId id="288" r:id="rId9"/>
    <p:sldId id="298" r:id="rId10"/>
    <p:sldId id="299" r:id="rId11"/>
    <p:sldId id="289" r:id="rId12"/>
    <p:sldId id="290" r:id="rId13"/>
    <p:sldId id="284" r:id="rId14"/>
    <p:sldId id="292" r:id="rId15"/>
    <p:sldId id="293" r:id="rId16"/>
    <p:sldId id="295" r:id="rId17"/>
    <p:sldId id="294" r:id="rId18"/>
    <p:sldId id="264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223D"/>
    <a:srgbClr val="0D243F"/>
    <a:srgbClr val="0B1E34"/>
    <a:srgbClr val="0F2642"/>
    <a:srgbClr val="0B1B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7" d="100"/>
          <a:sy n="77" d="100"/>
        </p:scale>
        <p:origin x="-2448" y="-6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C3923D6-C057-4C13-B95B-FC6A6FFB66B3}" type="datetime1">
              <a:rPr lang="en-US"/>
              <a:pPr/>
              <a:t>3/11/12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A9AAB08-5A2A-4075-8751-1293A9F5B4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59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8CF23FF-2CAC-4D29-93DC-6CE8F37E7150}" type="datetime1">
              <a:rPr lang="en-US"/>
              <a:pPr/>
              <a:t>3/11/12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6DD374F-EEDE-43D7-851F-6BAB4140D9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79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D374F-EEDE-43D7-851F-6BAB4140D9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67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D374F-EEDE-43D7-851F-6BAB4140D9B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67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D374F-EEDE-43D7-851F-6BAB4140D9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67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038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30941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048000" y="4495800"/>
            <a:ext cx="55324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latin typeface="Trebuchet MS" pitchFamily="34" charset="0"/>
              </a:rPr>
              <a:t>Keep body copy short. Avoid reading the text to your audience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latin typeface="Trebuchet MS" charset="0"/>
                <a:cs typeface="Trebuchet MS" charset="0"/>
              </a:rPr>
              <a:t> </a:t>
            </a:r>
          </a:p>
          <a:p>
            <a:pPr eaLnBrk="1" hangingPunct="1">
              <a:defRPr/>
            </a:pPr>
            <a:endParaRPr lang="en-US" sz="1800" smtClean="0">
              <a:latin typeface="Calibri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622"/>
            <a:ext cx="2667000" cy="2667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5914156" y="1601044"/>
            <a:ext cx="2667000" cy="2666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>
                    <a:lumMod val="7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890ECAEA-C3C7-4F8F-8039-C592BE2DAA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25798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latin typeface="Trebuchet MS" charset="0"/>
                <a:cs typeface="Trebuchet MS" charset="0"/>
              </a:rPr>
              <a:t> </a:t>
            </a:r>
          </a:p>
          <a:p>
            <a:pPr eaLnBrk="1" hangingPunct="1">
              <a:defRPr/>
            </a:pPr>
            <a:endParaRPr lang="en-US" sz="1800" smtClean="0">
              <a:latin typeface="Calibri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622"/>
            <a:ext cx="2971800" cy="4190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chemeClr val="accent2">
                    <a:lumMod val="7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96583DB2-ACD6-4C14-B79F-9ACB6E4FE0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16722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00200"/>
            <a:ext cx="85344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9AD3D5E9-8186-47E6-B7A4-1431993990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27586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C231F2-C595-4B1C-8707-0A83F7040ACF}" type="datetime1">
              <a:rPr lang="en-US"/>
              <a:pPr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668B3-11C1-4D64-9C8C-4C157BDCE2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79298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6B5AA2-DF71-45EA-B304-694C711277A1}" type="datetime1">
              <a:rPr lang="en-US"/>
              <a:pPr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E9755-E598-4D8D-816E-44DC7F0BE1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11470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8272A5-EE70-47F3-9369-5726B1F9CC3C}" type="datetime1">
              <a:rPr lang="en-US"/>
              <a:pPr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54F08-2A1F-4730-AF1C-8150DD5F7B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19985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AE43F1-355F-4074-9969-89EABB47725E}" type="datetime1">
              <a:rPr lang="en-US"/>
              <a:pPr/>
              <a:t>3/11/12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A1D2C-0F7C-49A2-A7AF-5D9E3CCDCD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82647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DBA79-C406-445C-8183-458993305503}" type="datetime1">
              <a:rPr lang="en-US"/>
              <a:pPr/>
              <a:t>3/11/12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C555D-FBD8-4204-985E-E7C3C6F210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66576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92F9F3-933C-4152-83BD-C941FA2CD67E}" type="datetime1">
              <a:rPr lang="en-US"/>
              <a:pPr/>
              <a:t>3/11/12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643DB-AC33-4DCA-B7FC-1023AB210E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44041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EA2260-F862-44BE-B075-37F4C2D17FEF}" type="datetime1">
              <a:rPr lang="en-US"/>
              <a:pPr/>
              <a:t>3/11/12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31268-EC7A-4829-B10E-93A5D7944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06279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6478" y="2057400"/>
            <a:ext cx="6162722" cy="12414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429000"/>
            <a:ext cx="6172200" cy="175260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b="0" i="1">
                <a:solidFill>
                  <a:schemeClr val="tx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0863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A22B1B08-2723-4BF4-B649-7CE795D3A8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80885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1752600" cy="1993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CF978D-C837-4BBD-A991-FBAEF596B45D}" type="datetime1">
              <a:rPr lang="en-US"/>
              <a:pPr/>
              <a:t>3/11/12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FD8B7-86DF-4DC6-8DE9-CDFEC00661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84460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0B8DF8-BC74-424C-9D68-94D6A0B6A1C6}" type="datetime1">
              <a:rPr lang="en-US"/>
              <a:pPr/>
              <a:t>3/11/12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1C325-2D3E-48A5-89A1-C698BB9799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19438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94BE57-4BC6-45A1-AA16-95B961654C23}" type="datetime1">
              <a:rPr lang="en-US"/>
              <a:pPr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F0421-0888-421B-8E61-009C74D78E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83032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A418BD-84DA-47F1-861A-86C6267A7663}" type="datetime1">
              <a:rPr lang="en-US"/>
              <a:pPr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6D348-E8A9-400E-98C8-D3E49DCB84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58946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C562B6-108F-0246-B6E3-AB9D01EBB2A6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458F4B-11FD-D54C-BB57-3BB21AD08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3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304800" y="1600199"/>
            <a:ext cx="2133600" cy="3276601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3048000" y="1600200"/>
            <a:ext cx="5638800" cy="4525962"/>
          </a:xfrm>
          <a:prstGeom prst="rect">
            <a:avLst/>
          </a:prstGeom>
        </p:spPr>
        <p:txBody>
          <a:bodyPr vert="horz"/>
          <a:lstStyle>
            <a:lvl1pPr marL="0" indent="0" algn="l">
              <a:buFont typeface="+mj-lt"/>
              <a:buNone/>
              <a:defRPr/>
            </a:lvl1pPr>
            <a:lvl2pPr marL="53975" indent="0" algn="l">
              <a:buFont typeface="+mj-lt"/>
              <a:buNone/>
              <a:defRPr/>
            </a:lvl2pPr>
            <a:lvl3pPr marL="1371600" indent="-457200" algn="l">
              <a:buFont typeface="+mj-lt"/>
              <a:buNone/>
              <a:defRPr/>
            </a:lvl3pPr>
            <a:lvl4pPr marL="1828800" indent="-457200" algn="l">
              <a:buFont typeface="+mj-lt"/>
              <a:buNone/>
              <a:defRPr/>
            </a:lvl4pPr>
            <a:lvl5pPr marL="2286000" indent="-457200" algn="l">
              <a:buFont typeface="+mj-lt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BF959322-521D-47CB-A858-8723918D38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04481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304800" y="1600199"/>
            <a:ext cx="2133600" cy="3276601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3048000" y="1600200"/>
            <a:ext cx="5638800" cy="4525962"/>
          </a:xfrm>
          <a:prstGeom prst="rect">
            <a:avLst/>
          </a:prstGeom>
        </p:spPr>
        <p:txBody>
          <a:bodyPr vert="horz"/>
          <a:lstStyle>
            <a:lvl1pPr marL="0" indent="0" algn="l">
              <a:buFont typeface="+mj-lt"/>
              <a:buNone/>
              <a:defRPr/>
            </a:lvl1pPr>
            <a:lvl2pPr marL="53975" indent="0" algn="l">
              <a:buFont typeface="+mj-lt"/>
              <a:buNone/>
              <a:defRPr/>
            </a:lvl2pPr>
            <a:lvl3pPr marL="1371600" indent="-457200" algn="l">
              <a:buFont typeface="+mj-lt"/>
              <a:buNone/>
              <a:defRPr/>
            </a:lvl3pPr>
            <a:lvl4pPr marL="1828800" indent="-457200" algn="l">
              <a:buFont typeface="+mj-lt"/>
              <a:buNone/>
              <a:defRPr/>
            </a:lvl4pPr>
            <a:lvl5pPr marL="2286000" indent="-457200" algn="l">
              <a:buFont typeface="+mj-lt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BF959322-521D-47CB-A858-8723918D38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04481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304800" y="1600199"/>
            <a:ext cx="2133600" cy="3276601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3048000" y="1600200"/>
            <a:ext cx="5638800" cy="4525962"/>
          </a:xfrm>
          <a:prstGeom prst="rect">
            <a:avLst/>
          </a:prstGeom>
        </p:spPr>
        <p:txBody>
          <a:bodyPr vert="horz"/>
          <a:lstStyle>
            <a:lvl1pPr marL="0" indent="0" algn="l">
              <a:buFont typeface="+mj-lt"/>
              <a:buNone/>
              <a:defRPr/>
            </a:lvl1pPr>
            <a:lvl2pPr marL="53975" indent="0" algn="l">
              <a:buFont typeface="+mj-lt"/>
              <a:buNone/>
              <a:defRPr/>
            </a:lvl2pPr>
            <a:lvl3pPr marL="1371600" indent="-457200" algn="l">
              <a:buFont typeface="+mj-lt"/>
              <a:buNone/>
              <a:defRPr/>
            </a:lvl3pPr>
            <a:lvl4pPr marL="1828800" indent="-457200" algn="l">
              <a:buFont typeface="+mj-lt"/>
              <a:buNone/>
              <a:defRPr/>
            </a:lvl4pPr>
            <a:lvl5pPr marL="2286000" indent="-457200" algn="l">
              <a:buFont typeface="+mj-lt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BF959322-521D-47CB-A858-8723918D38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84221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latin typeface="Trebuchet MS" charset="0"/>
                <a:cs typeface="Trebuchet MS" charset="0"/>
              </a:rPr>
              <a:t> </a:t>
            </a:r>
          </a:p>
          <a:p>
            <a:pPr eaLnBrk="1" hangingPunct="1">
              <a:defRPr/>
            </a:pPr>
            <a:endParaRPr lang="en-US" sz="1800" smtClean="0">
              <a:latin typeface="Calibri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200"/>
            <a:ext cx="54864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>
                <a:solidFill>
                  <a:schemeClr val="accent2">
                    <a:lumMod val="7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73D91677-804F-4312-82F2-6DEDC59422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47411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latin typeface="Trebuchet MS" charset="0"/>
                <a:cs typeface="Trebuchet MS" charset="0"/>
              </a:rPr>
              <a:t> </a:t>
            </a:r>
          </a:p>
          <a:p>
            <a:pPr eaLnBrk="1" hangingPunct="1">
              <a:defRPr/>
            </a:pPr>
            <a:endParaRPr lang="en-US" sz="1800" smtClean="0">
              <a:latin typeface="Calibri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1600200"/>
            <a:ext cx="26670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6066556" y="1600622"/>
            <a:ext cx="26670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25606FB4-75EE-4E3A-8334-9C86C9CC49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52152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00200"/>
            <a:ext cx="2133600" cy="381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3048000" y="1600201"/>
            <a:ext cx="5685556" cy="4343400"/>
          </a:xfrm>
          <a:prstGeom prst="rect">
            <a:avLst/>
          </a:prstGeom>
        </p:spPr>
        <p:txBody>
          <a:bodyPr anchor="t"/>
          <a:lstStyle>
            <a:lvl1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1pPr>
            <a:lvl2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3pPr>
            <a:lvl4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4pPr>
            <a:lvl5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CA059AEF-A666-401A-A973-281875A8A9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4404"/>
      </p:ext>
    </p:extLst>
  </p:cSld>
  <p:clrMapOvr>
    <a:masterClrMapping/>
  </p:clrMapOvr>
  <p:transition xmlns:p14="http://schemas.microsoft.com/office/powerpoint/2010/main"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8" Type="http://schemas.openxmlformats.org/officeDocument/2006/relationships/image" Target="../media/image5.jpeg"/><Relationship Id="rId9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theme" Target="../theme/theme3.xml"/><Relationship Id="rId8" Type="http://schemas.openxmlformats.org/officeDocument/2006/relationships/image" Target="../media/image3.jpeg"/><Relationship Id="rId9" Type="http://schemas.openxmlformats.org/officeDocument/2006/relationships/image" Target="../media/image5.jpeg"/><Relationship Id="rId10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0" y="-63500"/>
            <a:ext cx="9207500" cy="692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 descr="43-CR-Logo-rev_smal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03700"/>
            <a:ext cx="40640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</p:sldLayoutIdLst>
  <p:transition xmlns:p14="http://schemas.microsoft.com/office/powerpoint/2010/main" spd="slow">
    <p:fade/>
  </p:transition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bkg1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3" descr="taglin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39"/>
          <a:stretch>
            <a:fillRect/>
          </a:stretch>
        </p:blipFill>
        <p:spPr bwMode="auto">
          <a:xfrm>
            <a:off x="757238" y="2286000"/>
            <a:ext cx="123348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4" descr="shadow_rule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950" y="611188"/>
            <a:ext cx="349250" cy="540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43-CR-Logo-Final-11Jan12_small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275" y="5530850"/>
            <a:ext cx="20320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67" r:id="rId2"/>
    <p:sldLayoutId id="2147483968" r:id="rId3"/>
    <p:sldLayoutId id="2147483969" r:id="rId4"/>
  </p:sldLayoutIdLst>
  <p:transition xmlns:p14="http://schemas.microsoft.com/office/powerpoint/2010/main" spd="slow">
    <p:fade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7F7F7F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 descr="bkg1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8" descr="shadow_rule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950" y="1371600"/>
            <a:ext cx="3492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 descr="43-CR-Logo-Final-11Jan12_small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221672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</p:sldLayoutIdLst>
  <p:transition xmlns:p14="http://schemas.microsoft.com/office/powerpoint/2010/main" spd="slow">
    <p:fade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0" descr="bkg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5" descr="43-CR-Logo-Final-11Jan12_smal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199"/>
            <a:ext cx="2214297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</p:sldLayoutIdLst>
  <p:transition xmlns:p14="http://schemas.microsoft.com/office/powerpoint/2010/main" spd="slow">
    <p:fade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788281B-5161-41E7-8244-05683160957F}" type="datetime1">
              <a:rPr lang="en-US"/>
              <a:pPr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0085880-23F7-48B3-8D2F-7B088F2CA1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ransition xmlns:p14="http://schemas.microsoft.com/office/powerpoint/2010/main" spd="slow">
    <p:fade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costarica43.icann.org/meetings/sanjose2012/draft-whois-verification-steps-12mar12-en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icann.org/en/resources/registrars/raa/raa-negotiations-progress-report-01mar12-en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RAA Update and </a:t>
            </a:r>
            <a:br>
              <a:rPr lang="en-US" sz="3600" dirty="0" smtClean="0">
                <a:ea typeface="ＭＳ Ｐゴシック" pitchFamily="34" charset="-128"/>
              </a:rPr>
            </a:br>
            <a:r>
              <a:rPr lang="en-US" sz="3600" dirty="0" smtClean="0">
                <a:ea typeface="ＭＳ Ｐゴシック" pitchFamily="34" charset="-128"/>
              </a:rPr>
              <a:t>WHOIS Validation Workshop</a:t>
            </a:r>
          </a:p>
        </p:txBody>
      </p:sp>
      <p:sp>
        <p:nvSpPr>
          <p:cNvPr id="27650" name="Subtitle 2"/>
          <p:cNvSpPr>
            <a:spLocks noGrp="1"/>
          </p:cNvSpPr>
          <p:nvPr>
            <p:ph type="subTitle" idx="1"/>
          </p:nvPr>
        </p:nvSpPr>
        <p:spPr bwMode="auto">
          <a:xfrm>
            <a:off x="1371600" y="3143250"/>
            <a:ext cx="6400800" cy="2038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dirty="0" smtClean="0">
                <a:ea typeface="ＭＳ Ｐゴシック" pitchFamily="34" charset="-128"/>
              </a:rPr>
              <a:t>Moderated by:</a:t>
            </a:r>
          </a:p>
          <a:p>
            <a:pPr eaLnBrk="1" hangingPunct="1"/>
            <a:r>
              <a:rPr lang="en-US" sz="2400" dirty="0" smtClean="0">
                <a:ea typeface="ＭＳ Ｐゴシック" pitchFamily="34" charset="-128"/>
              </a:rPr>
              <a:t>Volker </a:t>
            </a:r>
            <a:r>
              <a:rPr lang="en-US" sz="2400" dirty="0" err="1" smtClean="0">
                <a:ea typeface="ＭＳ Ｐゴシック" pitchFamily="34" charset="-128"/>
              </a:rPr>
              <a:t>Greimann</a:t>
            </a:r>
            <a:r>
              <a:rPr lang="en-US" sz="2400" dirty="0" smtClean="0">
                <a:ea typeface="ＭＳ Ｐゴシック" pitchFamily="34" charset="-128"/>
              </a:rPr>
              <a:t>, Gray Chynoweth, Kurt </a:t>
            </a:r>
            <a:r>
              <a:rPr lang="en-US" sz="2400" dirty="0" err="1" smtClean="0">
                <a:ea typeface="ＭＳ Ｐゴシック" pitchFamily="34" charset="-128"/>
              </a:rPr>
              <a:t>Pritz</a:t>
            </a:r>
            <a:endParaRPr lang="en-US" sz="2400" dirty="0" smtClean="0">
              <a:ea typeface="ＭＳ Ｐゴシック" pitchFamily="34" charset="-128"/>
            </a:endParaRPr>
          </a:p>
          <a:p>
            <a:pPr eaLnBrk="1" hangingPunct="1"/>
            <a:r>
              <a:rPr lang="en-US" sz="2400" dirty="0" smtClean="0">
                <a:ea typeface="ＭＳ Ｐゴシック" pitchFamily="34" charset="-128"/>
              </a:rPr>
              <a:t>12 March 2012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 bwMode="auto">
          <a:xfrm>
            <a:off x="500063" y="381000"/>
            <a:ext cx="8228012" cy="639763"/>
          </a:xfrm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 is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Whois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“Validation”?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1371600"/>
            <a:ext cx="7075186" cy="4648200"/>
          </a:xfrm>
        </p:spPr>
        <p:txBody>
          <a:bodyPr/>
          <a:lstStyle/>
          <a:p>
            <a:pPr marL="1201738" eaLnBrk="1" hangingPunct="1">
              <a:spcBef>
                <a:spcPts val="4776"/>
              </a:spcBef>
              <a:defRPr/>
            </a:pPr>
            <a:r>
              <a:rPr lang="en-US" sz="2400" dirty="0" smtClean="0">
                <a:sym typeface="Gill Sans" charset="0"/>
              </a:rPr>
              <a:t>Related concepts:</a:t>
            </a:r>
          </a:p>
          <a:p>
            <a:pPr marL="1601788" lvl="1" eaLnBrk="1" hangingPunct="1">
              <a:spcBef>
                <a:spcPts val="1776"/>
              </a:spcBef>
              <a:defRPr/>
            </a:pPr>
            <a:r>
              <a:rPr lang="en-US" sz="2400" i="1" dirty="0" smtClean="0">
                <a:sym typeface="Gill Sans" charset="0"/>
              </a:rPr>
              <a:t>Validation: fields </a:t>
            </a:r>
            <a:r>
              <a:rPr lang="en-US" sz="2400" i="1" dirty="0">
                <a:sym typeface="Gill Sans" charset="0"/>
              </a:rPr>
              <a:t>are non-blank and contain data in the proper </a:t>
            </a:r>
            <a:r>
              <a:rPr lang="en-US" sz="2400" i="1" dirty="0" smtClean="0">
                <a:sym typeface="Gill Sans" charset="0"/>
              </a:rPr>
              <a:t>format</a:t>
            </a:r>
          </a:p>
          <a:p>
            <a:pPr marL="1601788" lvl="1" eaLnBrk="1" hangingPunct="1">
              <a:spcBef>
                <a:spcPts val="1776"/>
              </a:spcBef>
              <a:defRPr/>
            </a:pPr>
            <a:r>
              <a:rPr lang="en-US" sz="2400" i="1" dirty="0">
                <a:sym typeface="Gill Sans" charset="0"/>
              </a:rPr>
              <a:t>Authentication: data is useful to actually </a:t>
            </a:r>
            <a:r>
              <a:rPr lang="en-US" sz="2400" i="1" dirty="0" smtClean="0">
                <a:sym typeface="Gill Sans" charset="0"/>
              </a:rPr>
              <a:t>reach registrant</a:t>
            </a:r>
          </a:p>
          <a:p>
            <a:pPr marL="1601788" lvl="1" eaLnBrk="1" hangingPunct="1">
              <a:spcBef>
                <a:spcPts val="1776"/>
              </a:spcBef>
              <a:defRPr/>
            </a:pPr>
            <a:r>
              <a:rPr lang="en-US" sz="2400" i="1" dirty="0" smtClean="0">
                <a:sym typeface="Gill Sans" charset="0"/>
              </a:rPr>
              <a:t>Verification:</a:t>
            </a:r>
            <a:r>
              <a:rPr lang="en-US" sz="2400" dirty="0">
                <a:sym typeface="Gill Sans" charset="0"/>
              </a:rPr>
              <a:t> data authentically corresponds to the true information </a:t>
            </a:r>
          </a:p>
          <a:p>
            <a:pPr marL="1201738" eaLnBrk="1" hangingPunct="1">
              <a:spcBef>
                <a:spcPts val="1776"/>
              </a:spcBef>
              <a:defRPr/>
            </a:pPr>
            <a:r>
              <a:rPr lang="en-US" sz="2400" dirty="0">
                <a:sym typeface="Gill Sans" charset="0"/>
              </a:rPr>
              <a:t>Making sure that </a:t>
            </a:r>
            <a:r>
              <a:rPr lang="en-US" sz="2400" dirty="0" err="1">
                <a:sym typeface="Gill Sans" charset="0"/>
              </a:rPr>
              <a:t>Whois</a:t>
            </a:r>
            <a:r>
              <a:rPr lang="en-US" sz="2400" dirty="0">
                <a:sym typeface="Gill Sans" charset="0"/>
              </a:rPr>
              <a:t> data is “accurate</a:t>
            </a:r>
            <a:r>
              <a:rPr lang="en-US" sz="2400" dirty="0" smtClean="0">
                <a:sym typeface="Gill Sans" charset="0"/>
              </a:rPr>
              <a:t>”</a:t>
            </a:r>
            <a:endParaRPr lang="en-US" sz="2400" dirty="0"/>
          </a:p>
          <a:p>
            <a:pPr marL="1939925" indent="0" eaLnBrk="1" hangingPunct="1">
              <a:defRPr/>
            </a:pPr>
            <a:endParaRPr lang="en-US" sz="2400" dirty="0" smtClean="0">
              <a:solidFill>
                <a:schemeClr val="tx2"/>
              </a:solidFill>
              <a:sym typeface="Gill Sans" charset="0"/>
            </a:endParaRPr>
          </a:p>
          <a:p>
            <a:pPr eaLnBrk="1" hangingPunct="1">
              <a:buFont typeface="Gill Sans" charset="0"/>
              <a:buNone/>
              <a:defRPr/>
            </a:pPr>
            <a:endParaRPr lang="en-US" sz="2400" dirty="0" smtClean="0">
              <a:solidFill>
                <a:schemeClr val="tx2"/>
              </a:solidFill>
              <a:sym typeface="Gill Sans" charset="0"/>
            </a:endParaRPr>
          </a:p>
          <a:p>
            <a:pPr eaLnBrk="1" hangingPunct="1">
              <a:buFont typeface="Gill Sans" charset="0"/>
              <a:buNone/>
              <a:defRPr/>
            </a:pPr>
            <a:endParaRPr lang="en-US" sz="2400" dirty="0" smtClean="0">
              <a:solidFill>
                <a:schemeClr val="tx2"/>
              </a:solidFill>
              <a:sym typeface="Gill Sans" charset="0"/>
            </a:endParaRPr>
          </a:p>
          <a:p>
            <a:pPr eaLnBrk="1" hangingPunct="1">
              <a:buFont typeface="Gill Sans" charset="0"/>
              <a:buNone/>
              <a:defRPr/>
            </a:pPr>
            <a:endParaRPr lang="en-US" dirty="0"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82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 bwMode="auto">
          <a:xfrm>
            <a:off x="500063" y="381000"/>
            <a:ext cx="8228012" cy="639763"/>
          </a:xfrm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How Do 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 Achieve </a:t>
            </a:r>
            <a:r>
              <a:rPr lang="en-US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Whois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Validation?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1371600"/>
            <a:ext cx="7075186" cy="4130675"/>
          </a:xfrm>
        </p:spPr>
        <p:txBody>
          <a:bodyPr/>
          <a:lstStyle/>
          <a:p>
            <a:pPr marL="1201738" eaLnBrk="1" hangingPunct="1">
              <a:spcBef>
                <a:spcPts val="2376"/>
              </a:spcBef>
              <a:defRPr/>
            </a:pPr>
            <a:r>
              <a:rPr lang="en-US" sz="2400" dirty="0" smtClean="0">
                <a:sym typeface="Gill Sans" charset="0"/>
              </a:rPr>
              <a:t>A range of models</a:t>
            </a:r>
          </a:p>
          <a:p>
            <a:pPr marL="1201738" eaLnBrk="1" hangingPunct="1">
              <a:spcBef>
                <a:spcPts val="2376"/>
              </a:spcBef>
              <a:defRPr/>
            </a:pPr>
            <a:r>
              <a:rPr lang="en-US" sz="2400" dirty="0" smtClean="0">
                <a:sym typeface="Gill Sans" charset="0"/>
              </a:rPr>
              <a:t>Each of different effectiveness</a:t>
            </a:r>
          </a:p>
          <a:p>
            <a:pPr marL="1201738" eaLnBrk="1" hangingPunct="1">
              <a:spcBef>
                <a:spcPts val="2376"/>
              </a:spcBef>
              <a:defRPr/>
            </a:pPr>
            <a:r>
              <a:rPr lang="en-US" sz="2400" dirty="0" smtClean="0">
                <a:sym typeface="Gill Sans" charset="0"/>
              </a:rPr>
              <a:t>Potential spectrum of validation efforts available at </a:t>
            </a:r>
            <a:r>
              <a:rPr lang="en-US" sz="2400" dirty="0">
                <a:sym typeface="Gill Sans" charset="0"/>
                <a:hlinkClick r:id="rId3"/>
              </a:rPr>
              <a:t>http://costarica43.icann.org/meetings/sanjose2012/draft-whois-verification-steps-12mar12-en.pdf</a:t>
            </a:r>
            <a:endParaRPr lang="en-US" sz="2400" dirty="0" smtClean="0">
              <a:solidFill>
                <a:schemeClr val="tx2"/>
              </a:solidFill>
              <a:sym typeface="Gill Sans" charset="0"/>
            </a:endParaRPr>
          </a:p>
          <a:p>
            <a:pPr eaLnBrk="1" hangingPunct="1">
              <a:buFont typeface="Gill Sans" charset="0"/>
              <a:buNone/>
              <a:defRPr/>
            </a:pPr>
            <a:endParaRPr lang="en-US" sz="2400" dirty="0" smtClean="0">
              <a:solidFill>
                <a:schemeClr val="tx2"/>
              </a:solidFill>
              <a:sym typeface="Gill Sans" charset="0"/>
            </a:endParaRPr>
          </a:p>
          <a:p>
            <a:pPr eaLnBrk="1" hangingPunct="1">
              <a:buFont typeface="Gill Sans" charset="0"/>
              <a:buNone/>
              <a:defRPr/>
            </a:pPr>
            <a:endParaRPr lang="en-US" sz="2400" dirty="0" smtClean="0">
              <a:solidFill>
                <a:schemeClr val="tx2"/>
              </a:solidFill>
              <a:sym typeface="Gill Sans" charset="0"/>
            </a:endParaRPr>
          </a:p>
          <a:p>
            <a:pPr eaLnBrk="1" hangingPunct="1">
              <a:buFont typeface="Gill Sans" charset="0"/>
              <a:buNone/>
              <a:defRPr/>
            </a:pPr>
            <a:endParaRPr lang="en-US" dirty="0"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/>
              <a:t>Whois</a:t>
            </a:r>
            <a:r>
              <a:rPr lang="en-US" sz="3200" b="1" dirty="0" smtClean="0"/>
              <a:t> Validation Progression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371600"/>
            <a:ext cx="5867400" cy="4525963"/>
          </a:xfrm>
        </p:spPr>
        <p:txBody>
          <a:bodyPr/>
          <a:lstStyle/>
          <a:p>
            <a:pPr marL="457200" indent="-457200">
              <a:spcBef>
                <a:spcPts val="1176"/>
              </a:spcBef>
              <a:buFont typeface="+mj-lt"/>
              <a:buAutoNum type="arabicPeriod"/>
            </a:pPr>
            <a:r>
              <a:rPr lang="en-US" sz="2400" dirty="0" smtClean="0"/>
              <a:t>No blanks</a:t>
            </a:r>
          </a:p>
          <a:p>
            <a:pPr marL="457200" indent="-457200">
              <a:spcBef>
                <a:spcPts val="1176"/>
              </a:spcBef>
              <a:buFont typeface="+mj-lt"/>
              <a:buAutoNum type="arabicPeriod"/>
            </a:pPr>
            <a:r>
              <a:rPr lang="en-US" sz="2400" dirty="0" smtClean="0"/>
              <a:t>Correct formatting</a:t>
            </a:r>
          </a:p>
          <a:p>
            <a:pPr marL="457200" indent="-457200">
              <a:spcBef>
                <a:spcPts val="1176"/>
              </a:spcBef>
              <a:buFont typeface="+mj-lt"/>
              <a:buAutoNum type="arabicPeriod"/>
            </a:pPr>
            <a:r>
              <a:rPr lang="en-US" sz="2400" dirty="0" smtClean="0"/>
              <a:t>Deliverable addresses</a:t>
            </a:r>
          </a:p>
          <a:p>
            <a:pPr marL="457200" indent="-457200">
              <a:spcBef>
                <a:spcPts val="1176"/>
              </a:spcBef>
              <a:buFont typeface="+mj-lt"/>
              <a:buAutoNum type="arabicPeriod"/>
            </a:pPr>
            <a:r>
              <a:rPr lang="en-US" sz="2400" dirty="0" smtClean="0"/>
              <a:t>Patently false information</a:t>
            </a:r>
          </a:p>
          <a:p>
            <a:pPr marL="457200" indent="-457200">
              <a:spcBef>
                <a:spcPts val="1176"/>
              </a:spcBef>
              <a:buFont typeface="+mj-lt"/>
              <a:buAutoNum type="arabicPeriod"/>
            </a:pPr>
            <a:r>
              <a:rPr lang="en-US" sz="2400" dirty="0" smtClean="0"/>
              <a:t>Confirming email</a:t>
            </a:r>
          </a:p>
          <a:p>
            <a:pPr marL="457200" indent="-457200">
              <a:spcBef>
                <a:spcPts val="1176"/>
              </a:spcBef>
              <a:buFont typeface="+mj-lt"/>
              <a:buAutoNum type="arabicPeriod"/>
            </a:pPr>
            <a:r>
              <a:rPr lang="en-US" sz="2400" dirty="0" smtClean="0"/>
              <a:t>Registered mail receipt</a:t>
            </a:r>
          </a:p>
          <a:p>
            <a:pPr marL="457200" indent="-457200">
              <a:spcBef>
                <a:spcPts val="1176"/>
              </a:spcBef>
              <a:buFont typeface="+mj-lt"/>
              <a:buAutoNum type="arabicPeriod"/>
            </a:pPr>
            <a:r>
              <a:rPr lang="en-US" sz="2400" dirty="0" smtClean="0"/>
              <a:t>Match payment / registration data</a:t>
            </a:r>
          </a:p>
          <a:p>
            <a:pPr marL="457200" indent="-457200">
              <a:spcBef>
                <a:spcPts val="1176"/>
              </a:spcBef>
              <a:buFont typeface="+mj-lt"/>
              <a:buAutoNum type="arabicPeriod"/>
            </a:pPr>
            <a:r>
              <a:rPr lang="en-US" sz="2400" dirty="0" smtClean="0"/>
              <a:t>Phone number verification</a:t>
            </a:r>
          </a:p>
          <a:p>
            <a:pPr marL="457200" indent="-457200">
              <a:spcBef>
                <a:spcPts val="1176"/>
              </a:spcBef>
              <a:buFont typeface="+mj-lt"/>
              <a:buAutoNum type="arabicPeriod"/>
            </a:pPr>
            <a:r>
              <a:rPr lang="en-US" sz="2400" dirty="0" smtClean="0"/>
              <a:t>D/L or passport authentication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8F4B-11FD-D54C-BB57-3BB21AD0823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17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 bwMode="auto">
          <a:xfrm>
            <a:off x="500063" y="381000"/>
            <a:ext cx="8228012" cy="639763"/>
          </a:xfrm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 is the Right Solution?  Balance: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1371600"/>
            <a:ext cx="7075186" cy="4130675"/>
          </a:xfrm>
        </p:spPr>
        <p:txBody>
          <a:bodyPr/>
          <a:lstStyle/>
          <a:p>
            <a:pPr marL="1201738" eaLnBrk="1" hangingPunct="1">
              <a:spcBef>
                <a:spcPts val="2376"/>
              </a:spcBef>
              <a:defRPr/>
            </a:pPr>
            <a:r>
              <a:rPr lang="en-US" sz="2400" dirty="0" smtClean="0">
                <a:sym typeface="Gill Sans" charset="0"/>
              </a:rPr>
              <a:t>Incremental in accuracy</a:t>
            </a:r>
          </a:p>
          <a:p>
            <a:pPr marL="1201738" eaLnBrk="1" hangingPunct="1">
              <a:spcBef>
                <a:spcPts val="2376"/>
              </a:spcBef>
              <a:defRPr/>
            </a:pPr>
            <a:r>
              <a:rPr lang="en-US" sz="2400" dirty="0" smtClean="0">
                <a:sym typeface="Gill Sans" charset="0"/>
              </a:rPr>
              <a:t>Benefits of that increase in accuracy</a:t>
            </a:r>
          </a:p>
          <a:p>
            <a:pPr marL="1201738" eaLnBrk="1" hangingPunct="1">
              <a:spcBef>
                <a:spcPts val="2376"/>
              </a:spcBef>
              <a:defRPr/>
            </a:pPr>
            <a:r>
              <a:rPr lang="en-US" sz="2400" dirty="0" smtClean="0">
                <a:sym typeface="Gill Sans" charset="0"/>
              </a:rPr>
              <a:t>Costs</a:t>
            </a:r>
          </a:p>
          <a:p>
            <a:pPr marL="1601788" lvl="1" eaLnBrk="1" hangingPunct="1">
              <a:spcBef>
                <a:spcPts val="1776"/>
              </a:spcBef>
              <a:defRPr/>
            </a:pPr>
            <a:r>
              <a:rPr lang="en-US" sz="2400" dirty="0" smtClean="0">
                <a:sym typeface="Gill Sans" charset="0"/>
              </a:rPr>
              <a:t>Registration price</a:t>
            </a:r>
          </a:p>
          <a:p>
            <a:pPr marL="1601788" lvl="1" eaLnBrk="1" hangingPunct="1">
              <a:spcBef>
                <a:spcPts val="1776"/>
              </a:spcBef>
              <a:defRPr/>
            </a:pPr>
            <a:r>
              <a:rPr lang="en-US" sz="2400" dirty="0" smtClean="0">
                <a:sym typeface="Gill Sans" charset="0"/>
              </a:rPr>
              <a:t>Impacts in registration process</a:t>
            </a:r>
          </a:p>
          <a:p>
            <a:pPr eaLnBrk="1" hangingPunct="1">
              <a:buFont typeface="Gill Sans" charset="0"/>
              <a:buNone/>
              <a:defRPr/>
            </a:pPr>
            <a:endParaRPr lang="en-US" sz="2400" dirty="0" smtClean="0">
              <a:sym typeface="Gill Sans" charset="0"/>
            </a:endParaRPr>
          </a:p>
          <a:p>
            <a:pPr eaLnBrk="1" hangingPunct="1">
              <a:buFont typeface="Gill Sans" charset="0"/>
              <a:buNone/>
              <a:defRPr/>
            </a:pPr>
            <a:endParaRPr lang="en-US" sz="2400" dirty="0" smtClean="0">
              <a:sym typeface="Gill Sans" charset="0"/>
            </a:endParaRPr>
          </a:p>
          <a:p>
            <a:pPr eaLnBrk="1" hangingPunct="1">
              <a:buFont typeface="Gill Sans" charset="0"/>
              <a:buNone/>
              <a:defRPr/>
            </a:pPr>
            <a:endParaRPr lang="en-US" dirty="0"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88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 bwMode="auto">
          <a:xfrm>
            <a:off x="685800" y="2800350"/>
            <a:ext cx="7772400" cy="1009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Trebuchet MS" pitchFamily="34" charset="0"/>
                <a:ea typeface="ＭＳ Ｐゴシック" pitchFamily="34" charset="-128"/>
              </a:rPr>
              <a:t>Thank You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ctrTitle"/>
          </p:nvPr>
        </p:nvSpPr>
        <p:spPr bwMode="auto">
          <a:xfrm>
            <a:off x="2676525" y="2057400"/>
            <a:ext cx="6162675" cy="1241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Trebuchet MS" pitchFamily="34" charset="0"/>
                <a:ea typeface="ＭＳ Ｐゴシック" pitchFamily="34" charset="-128"/>
              </a:rPr>
              <a:t>Registrar Accreditation Agreement (RAA)</a:t>
            </a:r>
          </a:p>
        </p:txBody>
      </p:sp>
      <p:sp>
        <p:nvSpPr>
          <p:cNvPr id="28674" name="Subtitle 2"/>
          <p:cNvSpPr>
            <a:spLocks noGrp="1"/>
          </p:cNvSpPr>
          <p:nvPr>
            <p:ph type="subTitle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solidFill>
                  <a:srgbClr val="0B223D"/>
                </a:solidFill>
                <a:latin typeface="Trebuchet MS" pitchFamily="34" charset="0"/>
                <a:ea typeface="ＭＳ Ｐゴシック" pitchFamily="34" charset="-128"/>
              </a:rPr>
              <a:t>Status of Negotiations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5BC64F1-EF58-40A9-A36C-177D4797043D}" type="slidenum">
              <a:rPr lang="en-US" sz="1800">
                <a:solidFill>
                  <a:srgbClr val="FFFFFF"/>
                </a:solidFill>
                <a:latin typeface="Calibri" pitchFamily="34" charset="0"/>
              </a:rPr>
              <a:pPr eaLnBrk="1" hangingPunct="1"/>
              <a:t>2</a:t>
            </a:fld>
            <a:endParaRPr lang="en-US" sz="18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RAA Amendments to cover: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219200"/>
            <a:ext cx="5486400" cy="4525963"/>
          </a:xfrm>
        </p:spPr>
        <p:txBody>
          <a:bodyPr>
            <a:normAutofit/>
          </a:bodyPr>
          <a:lstStyle/>
          <a:p>
            <a:pPr>
              <a:spcBef>
                <a:spcPts val="1776"/>
              </a:spcBef>
            </a:pPr>
            <a:r>
              <a:rPr lang="en-US" sz="2400" dirty="0" smtClean="0"/>
              <a:t>Multiple stakeholders’ interests considered</a:t>
            </a:r>
          </a:p>
          <a:p>
            <a:pPr lvl="1">
              <a:spcBef>
                <a:spcPts val="1176"/>
              </a:spcBef>
            </a:pPr>
            <a:r>
              <a:rPr lang="en-US" sz="2300" dirty="0" smtClean="0"/>
              <a:t>Law Enforcement Agencies </a:t>
            </a:r>
          </a:p>
          <a:p>
            <a:pPr lvl="1">
              <a:spcBef>
                <a:spcPts val="1176"/>
              </a:spcBef>
            </a:pPr>
            <a:r>
              <a:rPr lang="en-US" sz="2300" dirty="0" smtClean="0"/>
              <a:t>GNSO recommendations</a:t>
            </a:r>
          </a:p>
          <a:p>
            <a:pPr lvl="1">
              <a:spcBef>
                <a:spcPts val="1176"/>
              </a:spcBef>
            </a:pPr>
            <a:r>
              <a:rPr lang="en-US" sz="2300" dirty="0" smtClean="0"/>
              <a:t>ICANN Board &amp; Staff</a:t>
            </a:r>
          </a:p>
          <a:p>
            <a:pPr lvl="1">
              <a:spcBef>
                <a:spcPts val="1176"/>
              </a:spcBef>
            </a:pPr>
            <a:r>
              <a:rPr lang="en-US" sz="2300" dirty="0" smtClean="0"/>
              <a:t>Registrars</a:t>
            </a:r>
          </a:p>
          <a:p>
            <a:pPr>
              <a:spcBef>
                <a:spcPts val="1776"/>
              </a:spcBef>
            </a:pPr>
            <a:r>
              <a:rPr lang="en-US" sz="2400" dirty="0" smtClean="0"/>
              <a:t>Topics advancing registrant protection &amp; DNS stability</a:t>
            </a:r>
          </a:p>
          <a:p>
            <a:pPr>
              <a:spcBef>
                <a:spcPts val="1776"/>
              </a:spcBef>
            </a:pPr>
            <a:r>
              <a:rPr lang="en-US" sz="2400" dirty="0" smtClean="0"/>
              <a:t>Priority on LEA requests</a:t>
            </a:r>
          </a:p>
          <a:p>
            <a:pPr marL="0" indent="0">
              <a:spcBef>
                <a:spcPts val="1776"/>
              </a:spcBef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25478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General Operating Method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219200"/>
            <a:ext cx="5486400" cy="4525963"/>
          </a:xfrm>
        </p:spPr>
        <p:txBody>
          <a:bodyPr>
            <a:normAutofit/>
          </a:bodyPr>
          <a:lstStyle/>
          <a:p>
            <a:pPr marL="49213" indent="412750" eaLnBrk="1" hangingPunct="1">
              <a:defRPr/>
            </a:pPr>
            <a:r>
              <a:rPr lang="en-US" sz="2400" dirty="0">
                <a:solidFill>
                  <a:srgbClr val="0B223D"/>
                </a:solidFill>
              </a:rPr>
              <a:t>RAA negotiations </a:t>
            </a:r>
          </a:p>
          <a:p>
            <a:pPr marL="461963" lvl="1" indent="412750" eaLnBrk="1" hangingPunct="1">
              <a:defRPr/>
            </a:pPr>
            <a:r>
              <a:rPr lang="en-US" sz="2400" dirty="0">
                <a:solidFill>
                  <a:srgbClr val="0B223D"/>
                </a:solidFill>
              </a:rPr>
              <a:t>12+ meetings</a:t>
            </a:r>
          </a:p>
          <a:p>
            <a:pPr marL="461963" lvl="1" indent="412750" eaLnBrk="1" hangingPunct="1">
              <a:defRPr/>
            </a:pPr>
            <a:r>
              <a:rPr lang="en-US" sz="2400" dirty="0">
                <a:solidFill>
                  <a:srgbClr val="0B223D"/>
                </a:solidFill>
              </a:rPr>
              <a:t>Weekly phone </a:t>
            </a:r>
            <a:r>
              <a:rPr lang="en-US" sz="2400" dirty="0" smtClean="0">
                <a:solidFill>
                  <a:srgbClr val="0B223D"/>
                </a:solidFill>
              </a:rPr>
              <a:t>conferences</a:t>
            </a:r>
            <a:endParaRPr lang="en-US" sz="2400" dirty="0">
              <a:solidFill>
                <a:srgbClr val="0B223D"/>
              </a:solidFill>
            </a:endParaRPr>
          </a:p>
          <a:p>
            <a:pPr marL="461963" lvl="1" indent="412750" eaLnBrk="1" hangingPunct="1">
              <a:defRPr/>
            </a:pPr>
            <a:r>
              <a:rPr lang="en-US" sz="2400" dirty="0">
                <a:solidFill>
                  <a:srgbClr val="0B223D"/>
                </a:solidFill>
              </a:rPr>
              <a:t>Progress posted on wiki page</a:t>
            </a:r>
          </a:p>
          <a:p>
            <a:pPr marL="461963" lvl="1" indent="412750" eaLnBrk="1" hangingPunct="1">
              <a:defRPr/>
            </a:pPr>
            <a:r>
              <a:rPr lang="en-US" sz="2400" dirty="0">
                <a:solidFill>
                  <a:srgbClr val="0B223D"/>
                </a:solidFill>
              </a:rPr>
              <a:t>Status Report Published:</a:t>
            </a:r>
          </a:p>
          <a:p>
            <a:pPr marL="49213" lvl="1" indent="412750" eaLnBrk="1" hangingPunct="1">
              <a:buNone/>
              <a:defRPr/>
            </a:pPr>
            <a:r>
              <a:rPr lang="en-US" sz="2400" dirty="0">
                <a:hlinkClick r:id="rId2"/>
              </a:rPr>
              <a:t> </a:t>
            </a:r>
          </a:p>
          <a:p>
            <a:pPr marL="49213" lvl="1" indent="0" eaLnBrk="1" hangingPunct="1">
              <a:buNone/>
              <a:defRPr/>
            </a:pPr>
            <a:r>
              <a:rPr lang="en-US" sz="2200" dirty="0">
                <a:hlinkClick r:id="rId2"/>
              </a:rPr>
              <a:t> http://www.icann.org/en/resources/registrars/raa/raa-negotiations-progress-report-01mar12-en.pdf</a:t>
            </a:r>
            <a:endParaRPr lang="en-US" sz="2200" dirty="0"/>
          </a:p>
          <a:p>
            <a:pPr marL="49213" indent="412750">
              <a:spcBef>
                <a:spcPts val="1776"/>
              </a:spcBef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70230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685800"/>
          </a:xfrm>
        </p:spPr>
        <p:txBody>
          <a:bodyPr/>
          <a:lstStyle/>
          <a:p>
            <a:r>
              <a:rPr lang="en-US" sz="3200" b="1" dirty="0" smtClean="0">
                <a:latin typeface="+mj-lt"/>
              </a:rPr>
              <a:t>Next Steps – new agreement</a:t>
            </a:r>
            <a:endParaRPr lang="en-US" sz="3200" b="1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819400" y="1066800"/>
            <a:ext cx="5867400" cy="4525962"/>
          </a:xfrm>
        </p:spPr>
        <p:txBody>
          <a:bodyPr/>
          <a:lstStyle/>
          <a:p>
            <a:pPr marL="457200" indent="-457200">
              <a:spcBef>
                <a:spcPts val="1776"/>
              </a:spcBef>
              <a:buFont typeface="Arial" pitchFamily="34" charset="0"/>
              <a:buChar char="•"/>
            </a:pPr>
            <a:r>
              <a:rPr lang="en-US" sz="2400" dirty="0"/>
              <a:t>Registrars must renew their </a:t>
            </a:r>
            <a:r>
              <a:rPr lang="en-US" sz="2400" dirty="0" smtClean="0"/>
              <a:t>agreement under </a:t>
            </a:r>
            <a:r>
              <a:rPr lang="en-US" sz="2400" dirty="0"/>
              <a:t>a new form of RAA if one is approved </a:t>
            </a:r>
            <a:r>
              <a:rPr lang="en-AU" sz="2400" dirty="0"/>
              <a:t>based on a consensus among Internet </a:t>
            </a:r>
            <a:r>
              <a:rPr lang="en-AU" sz="2400" dirty="0" smtClean="0"/>
              <a:t>stakeholders</a:t>
            </a:r>
            <a:r>
              <a:rPr lang="en-US" sz="2400" dirty="0" smtClean="0"/>
              <a:t> </a:t>
            </a:r>
            <a:r>
              <a:rPr lang="en-US" sz="2400" dirty="0"/>
              <a:t>demonstrated by:</a:t>
            </a:r>
          </a:p>
          <a:p>
            <a:pPr marL="906463" lvl="1" indent="-461963">
              <a:spcBef>
                <a:spcPts val="2976"/>
              </a:spcBef>
              <a:buFont typeface="Lucida Grande"/>
              <a:buChar char="‑"/>
            </a:pPr>
            <a:r>
              <a:rPr lang="en-AU" sz="2300" dirty="0"/>
              <a:t>a recommendation, adopted by at least a two-thirds vote of GNSO council </a:t>
            </a:r>
            <a:endParaRPr lang="en-AU" sz="2300" dirty="0" smtClean="0"/>
          </a:p>
          <a:p>
            <a:pPr marL="906463" lvl="1" indent="-461963">
              <a:spcBef>
                <a:spcPts val="2976"/>
              </a:spcBef>
              <a:buFont typeface="Lucida Grande"/>
              <a:buChar char="‑"/>
            </a:pPr>
            <a:r>
              <a:rPr lang="en-AU" sz="2300" dirty="0"/>
              <a:t>a written report that documents the extent of agreement/disagreement of affected groups and the outreach to those </a:t>
            </a:r>
            <a:r>
              <a:rPr lang="en-AU" sz="2300" dirty="0" smtClean="0"/>
              <a:t>groups</a:t>
            </a:r>
            <a:endParaRPr lang="en-AU" sz="2300" dirty="0"/>
          </a:p>
          <a:p>
            <a:pPr marL="906463" lvl="2" indent="-461963" defTabSz="-460375">
              <a:spcBef>
                <a:spcPts val="2976"/>
              </a:spcBef>
              <a:buFont typeface="Lucida Grande"/>
              <a:buChar char="‑"/>
            </a:pPr>
            <a:r>
              <a:rPr lang="en-AU" sz="2300" dirty="0" smtClean="0"/>
              <a:t>adoption by the Board</a:t>
            </a:r>
            <a:endParaRPr lang="en-US" sz="23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1677-804F-4312-82F2-6DEDC59422B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6784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685800"/>
          </a:xfrm>
        </p:spPr>
        <p:txBody>
          <a:bodyPr/>
          <a:lstStyle/>
          <a:p>
            <a:r>
              <a:rPr lang="en-US" sz="3200" b="1" dirty="0" smtClean="0">
                <a:latin typeface="+mj-lt"/>
              </a:rPr>
              <a:t>Next Steps – when agreement takes effect</a:t>
            </a:r>
            <a:endParaRPr lang="en-US" sz="3200" b="1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819400" y="1143000"/>
            <a:ext cx="5867400" cy="4525962"/>
          </a:xfrm>
        </p:spPr>
        <p:txBody>
          <a:bodyPr/>
          <a:lstStyle/>
          <a:p>
            <a:pPr marL="457200" indent="-457200">
              <a:spcBef>
                <a:spcPts val="1776"/>
              </a:spcBef>
              <a:buFont typeface="Arial" pitchFamily="34" charset="0"/>
              <a:buChar char="•"/>
            </a:pPr>
            <a:r>
              <a:rPr lang="en-US" sz="2400" dirty="0" smtClean="0"/>
              <a:t>Registrars have 5 year agreements</a:t>
            </a:r>
          </a:p>
          <a:p>
            <a:pPr marL="457200" indent="-457200">
              <a:spcBef>
                <a:spcPts val="1776"/>
              </a:spcBef>
              <a:buFont typeface="Arial" pitchFamily="34" charset="0"/>
              <a:buChar char="•"/>
            </a:pPr>
            <a:r>
              <a:rPr lang="en-US" sz="2400" dirty="0" smtClean="0"/>
              <a:t>Many registrars signed a revised agreement in 2009, and this comes up for renewal in 2014</a:t>
            </a:r>
          </a:p>
          <a:p>
            <a:pPr marL="457200" indent="-457200">
              <a:spcBef>
                <a:spcPts val="1776"/>
              </a:spcBef>
              <a:buFont typeface="Arial" pitchFamily="34" charset="0"/>
              <a:buChar char="•"/>
            </a:pPr>
            <a:r>
              <a:rPr lang="en-US" sz="2400" dirty="0" smtClean="0"/>
              <a:t>Other registrars at varying times</a:t>
            </a:r>
          </a:p>
          <a:p>
            <a:pPr marL="457200" indent="-457200">
              <a:spcBef>
                <a:spcPts val="1776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B223D"/>
                </a:solidFill>
              </a:rPr>
              <a:t>Registrars could voluntarily sign an updated agreement prior to 2014</a:t>
            </a:r>
          </a:p>
          <a:p>
            <a:pPr marL="457200" indent="-457200">
              <a:spcBef>
                <a:spcPts val="1776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B223D"/>
                </a:solidFill>
              </a:rPr>
              <a:t>A new registrar would sign the new agreement</a:t>
            </a:r>
          </a:p>
          <a:p>
            <a:pPr marL="457200" indent="-457200">
              <a:spcBef>
                <a:spcPts val="1776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B223D"/>
                </a:solidFill>
              </a:rPr>
              <a:t>Policy aspects can be implemented via PDP</a:t>
            </a:r>
          </a:p>
          <a:p>
            <a:endParaRPr lang="en-US" sz="18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1677-804F-4312-82F2-6DEDC59422B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115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What makes this difficult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219200"/>
            <a:ext cx="5486400" cy="5334000"/>
          </a:xfrm>
        </p:spPr>
        <p:txBody>
          <a:bodyPr>
            <a:noAutofit/>
          </a:bodyPr>
          <a:lstStyle/>
          <a:p>
            <a:pPr>
              <a:spcBef>
                <a:spcPts val="2376"/>
              </a:spcBef>
            </a:pPr>
            <a:r>
              <a:rPr lang="en-US" sz="2400" dirty="0"/>
              <a:t>Negotiating on behalf of many parties</a:t>
            </a:r>
          </a:p>
          <a:p>
            <a:pPr>
              <a:spcBef>
                <a:spcPts val="2376"/>
              </a:spcBef>
            </a:pPr>
            <a:r>
              <a:rPr lang="en-US" sz="2400" dirty="0"/>
              <a:t>Full compliance with LEA asks</a:t>
            </a:r>
          </a:p>
          <a:p>
            <a:pPr>
              <a:spcBef>
                <a:spcPts val="2376"/>
              </a:spcBef>
            </a:pPr>
            <a:r>
              <a:rPr lang="en-US" sz="2400" dirty="0"/>
              <a:t>Some vagueness to LEA asks</a:t>
            </a:r>
          </a:p>
          <a:p>
            <a:pPr>
              <a:spcBef>
                <a:spcPts val="2376"/>
              </a:spcBef>
            </a:pPr>
            <a:r>
              <a:rPr lang="en-US" sz="2400" dirty="0" smtClean="0"/>
              <a:t>Can’t </a:t>
            </a:r>
            <a:r>
              <a:rPr lang="en-US" sz="2400" dirty="0"/>
              <a:t>publish partial agreement</a:t>
            </a:r>
          </a:p>
          <a:p>
            <a:pPr>
              <a:spcBef>
                <a:spcPts val="2376"/>
              </a:spcBef>
            </a:pPr>
            <a:r>
              <a:rPr lang="en-US" sz="2400" dirty="0" smtClean="0"/>
              <a:t>Some </a:t>
            </a:r>
            <a:r>
              <a:rPr lang="en-US" sz="2400" dirty="0"/>
              <a:t>issues require </a:t>
            </a:r>
            <a:r>
              <a:rPr lang="en-US" sz="2400" dirty="0" smtClean="0"/>
              <a:t>public discussion </a:t>
            </a:r>
            <a:r>
              <a:rPr lang="en-US" sz="2400" dirty="0"/>
              <a:t>or some type of bottom-up process</a:t>
            </a:r>
          </a:p>
          <a:p>
            <a:pPr lvl="1">
              <a:spcBef>
                <a:spcPts val="1176"/>
              </a:spcBef>
            </a:pPr>
            <a:r>
              <a:rPr lang="en-US" sz="2400" dirty="0" smtClean="0"/>
              <a:t>Examples: </a:t>
            </a:r>
          </a:p>
          <a:p>
            <a:pPr lvl="2">
              <a:spcBef>
                <a:spcPts val="1176"/>
              </a:spcBef>
            </a:pPr>
            <a:r>
              <a:rPr lang="en-US" dirty="0" smtClean="0"/>
              <a:t>Validation </a:t>
            </a:r>
            <a:r>
              <a:rPr lang="en-US" dirty="0"/>
              <a:t>of </a:t>
            </a:r>
            <a:r>
              <a:rPr lang="en-US" dirty="0" err="1"/>
              <a:t>Whois</a:t>
            </a:r>
            <a:r>
              <a:rPr lang="en-US" dirty="0"/>
              <a:t> </a:t>
            </a:r>
            <a:r>
              <a:rPr lang="en-US" dirty="0" smtClean="0"/>
              <a:t>information</a:t>
            </a:r>
          </a:p>
          <a:p>
            <a:pPr lvl="2">
              <a:spcBef>
                <a:spcPts val="1176"/>
              </a:spcBef>
            </a:pPr>
            <a:r>
              <a:rPr lang="en-US" dirty="0" smtClean="0"/>
              <a:t>Reveal of proxy registration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90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Example: </a:t>
            </a:r>
            <a:r>
              <a:rPr lang="en-US" sz="3200" b="1" dirty="0" err="1" smtClean="0"/>
              <a:t>Whois</a:t>
            </a:r>
            <a:r>
              <a:rPr lang="en-US" sz="3200" b="1" dirty="0" smtClean="0"/>
              <a:t> Data Validation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219200"/>
            <a:ext cx="5486400" cy="5334000"/>
          </a:xfrm>
        </p:spPr>
        <p:txBody>
          <a:bodyPr>
            <a:noAutofit/>
          </a:bodyPr>
          <a:lstStyle/>
          <a:p>
            <a:pPr>
              <a:spcBef>
                <a:spcPts val="2976"/>
              </a:spcBef>
            </a:pPr>
            <a:r>
              <a:rPr lang="en-US" sz="2400" dirty="0" smtClean="0"/>
              <a:t>What does validation mean?</a:t>
            </a:r>
          </a:p>
          <a:p>
            <a:pPr>
              <a:spcBef>
                <a:spcPts val="2976"/>
              </a:spcBef>
            </a:pPr>
            <a:r>
              <a:rPr lang="en-US" sz="2400" dirty="0" smtClean="0"/>
              <a:t>Identify the benefits</a:t>
            </a:r>
          </a:p>
          <a:p>
            <a:pPr>
              <a:spcBef>
                <a:spcPts val="2976"/>
              </a:spcBef>
            </a:pPr>
            <a:r>
              <a:rPr lang="en-US" sz="2400" dirty="0" smtClean="0"/>
              <a:t>Identify financial / social costs:</a:t>
            </a:r>
          </a:p>
          <a:p>
            <a:pPr lvl="1">
              <a:spcBef>
                <a:spcPts val="2376"/>
              </a:spcBef>
            </a:pPr>
            <a:r>
              <a:rPr lang="en-US" sz="2300" dirty="0" smtClean="0"/>
              <a:t>Time to register a domain name</a:t>
            </a:r>
          </a:p>
          <a:p>
            <a:pPr lvl="1">
              <a:spcBef>
                <a:spcPts val="2376"/>
              </a:spcBef>
            </a:pPr>
            <a:r>
              <a:rPr lang="en-US" sz="2300" dirty="0" smtClean="0"/>
              <a:t>Identification requirements</a:t>
            </a:r>
          </a:p>
          <a:p>
            <a:pPr lvl="1">
              <a:spcBef>
                <a:spcPts val="2376"/>
              </a:spcBef>
            </a:pPr>
            <a:r>
              <a:rPr lang="en-US" sz="2300" dirty="0" smtClean="0"/>
              <a:t>Increased cost</a:t>
            </a:r>
          </a:p>
          <a:p>
            <a:pPr lvl="1">
              <a:spcBef>
                <a:spcPts val="2376"/>
              </a:spcBef>
            </a:pPr>
            <a:r>
              <a:rPr lang="en-US" sz="2300" dirty="0" smtClean="0"/>
              <a:t>Effects on market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980279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ctrTitle"/>
          </p:nvPr>
        </p:nvSpPr>
        <p:spPr bwMode="auto">
          <a:xfrm>
            <a:off x="2865610" y="2678112"/>
            <a:ext cx="6162675" cy="1241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dirty="0" smtClean="0">
                <a:latin typeface="Trebuchet MS" pitchFamily="34" charset="0"/>
                <a:ea typeface="ＭＳ Ｐゴシック" pitchFamily="34" charset="-128"/>
              </a:rPr>
              <a:t>WHOIS Validation Workshop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5BC64F1-EF58-40A9-A36C-177D4797043D}" type="slidenum">
              <a:rPr lang="en-US" sz="1800">
                <a:solidFill>
                  <a:srgbClr val="FFFFFF"/>
                </a:solidFill>
                <a:latin typeface="Calibri" pitchFamily="34" charset="0"/>
              </a:rPr>
              <a:pPr eaLnBrk="1" hangingPunct="1"/>
              <a:t>9</a:t>
            </a:fld>
            <a:endParaRPr lang="en-US" sz="180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26394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starica-presentation-template-08feb12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costarica-presentation-template-08feb12-en</Template>
  <TotalTime>2930</TotalTime>
  <Words>476</Words>
  <Application>Microsoft Macintosh PowerPoint</Application>
  <PresentationFormat>On-screen Show (4:3)</PresentationFormat>
  <Paragraphs>91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costarica-presentation-template-08feb12-en</vt:lpstr>
      <vt:lpstr>1_Office Theme</vt:lpstr>
      <vt:lpstr>2_Office Theme</vt:lpstr>
      <vt:lpstr>3_Office Theme</vt:lpstr>
      <vt:lpstr>4_Office Theme</vt:lpstr>
      <vt:lpstr>RAA Update and  WHOIS Validation Workshop</vt:lpstr>
      <vt:lpstr>Registrar Accreditation Agreement (RAA)</vt:lpstr>
      <vt:lpstr>RAA Amendments to cover:</vt:lpstr>
      <vt:lpstr>General Operating Method</vt:lpstr>
      <vt:lpstr>Next Steps – new agreement</vt:lpstr>
      <vt:lpstr>Next Steps – when agreement takes effect</vt:lpstr>
      <vt:lpstr>What makes this difficult</vt:lpstr>
      <vt:lpstr>Example: Whois Data Validation</vt:lpstr>
      <vt:lpstr>WHOIS Validation Workshop</vt:lpstr>
      <vt:lpstr>What is Whois “Validation”?</vt:lpstr>
      <vt:lpstr>How Do We Achieve Whois Validation?</vt:lpstr>
      <vt:lpstr>Whois Validation Progression</vt:lpstr>
      <vt:lpstr>What is the Right Solution?  Balance:</vt:lpstr>
      <vt:lpstr>Thank You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User</dc:creator>
  <cp:lastModifiedBy>Kurt</cp:lastModifiedBy>
  <cp:revision>63</cp:revision>
  <dcterms:created xsi:type="dcterms:W3CDTF">2012-02-21T18:53:56Z</dcterms:created>
  <dcterms:modified xsi:type="dcterms:W3CDTF">2012-03-11T21:50:34Z</dcterms:modified>
</cp:coreProperties>
</file>